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  <p:sldMasterId id="2147483674" r:id="rId6"/>
    <p:sldMasterId id="2147483689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y="6858000" cx="9144000"/>
  <p:notesSz cx="9144000" cy="6858000"/>
  <p:embeddedFontLst>
    <p:embeddedFont>
      <p:font typeface="Tahoma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iBdoTolRznSs4USNk6x3YL2nk5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19" Type="http://schemas.openxmlformats.org/officeDocument/2006/relationships/font" Target="fonts/Tahoma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Tahoma-regular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:notes"/>
          <p:cNvSpPr txBox="1"/>
          <p:nvPr/>
        </p:nvSpPr>
        <p:spPr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7850" lIns="95725" spcFirstLastPara="1" rIns="95725" wrap="square" tIns="47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p1:notes"/>
          <p:cNvSpPr/>
          <p:nvPr>
            <p:ph idx="2" type="sldImg"/>
          </p:nvPr>
        </p:nvSpPr>
        <p:spPr>
          <a:xfrm>
            <a:off x="1257300" y="719138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7" name="Google Shape;297;p1:notes"/>
          <p:cNvSpPr txBox="1"/>
          <p:nvPr>
            <p:ph idx="1" type="body"/>
          </p:nvPr>
        </p:nvSpPr>
        <p:spPr>
          <a:xfrm>
            <a:off x="1219200" y="4486275"/>
            <a:ext cx="5364163" cy="4319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:notes"/>
          <p:cNvSpPr txBox="1"/>
          <p:nvPr/>
        </p:nvSpPr>
        <p:spPr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7850" lIns="95725" spcFirstLastPara="1" rIns="95725" wrap="square" tIns="47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2:notes"/>
          <p:cNvSpPr/>
          <p:nvPr>
            <p:ph idx="2" type="sldImg"/>
          </p:nvPr>
        </p:nvSpPr>
        <p:spPr>
          <a:xfrm>
            <a:off x="1631950" y="400050"/>
            <a:ext cx="4054475" cy="3040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7" name="Google Shape;307;p2:notes"/>
          <p:cNvSpPr txBox="1"/>
          <p:nvPr>
            <p:ph idx="1" type="body"/>
          </p:nvPr>
        </p:nvSpPr>
        <p:spPr>
          <a:xfrm>
            <a:off x="325438" y="3840163"/>
            <a:ext cx="6583362" cy="544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d02ba9944c_0_63:notes"/>
          <p:cNvSpPr txBox="1"/>
          <p:nvPr>
            <p:ph idx="1" type="body"/>
          </p:nvPr>
        </p:nvSpPr>
        <p:spPr>
          <a:xfrm>
            <a:off x="914400" y="3300413"/>
            <a:ext cx="7315200" cy="27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Sarah</a:t>
            </a:r>
            <a:endParaRPr/>
          </a:p>
        </p:txBody>
      </p:sp>
      <p:sp>
        <p:nvSpPr>
          <p:cNvPr id="319" name="Google Shape;319;gd02ba9944c_0_63:notes"/>
          <p:cNvSpPr/>
          <p:nvPr>
            <p:ph idx="2" type="sldImg"/>
          </p:nvPr>
        </p:nvSpPr>
        <p:spPr>
          <a:xfrm>
            <a:off x="1828800" y="857250"/>
            <a:ext cx="54864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dcfd4d2d56_0_6:notes"/>
          <p:cNvSpPr/>
          <p:nvPr>
            <p:ph idx="2" type="sldImg"/>
          </p:nvPr>
        </p:nvSpPr>
        <p:spPr>
          <a:xfrm>
            <a:off x="1524300" y="514350"/>
            <a:ext cx="60963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dcfd4d2d56_0_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dcfd4d2d56_0_25:notes"/>
          <p:cNvSpPr txBox="1"/>
          <p:nvPr>
            <p:ph idx="1" type="body"/>
          </p:nvPr>
        </p:nvSpPr>
        <p:spPr>
          <a:xfrm>
            <a:off x="914400" y="3300413"/>
            <a:ext cx="7315200" cy="27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Sarah</a:t>
            </a:r>
            <a:endParaRPr/>
          </a:p>
        </p:txBody>
      </p:sp>
      <p:sp>
        <p:nvSpPr>
          <p:cNvPr id="331" name="Google Shape;331;gdcfd4d2d56_0_25:notes"/>
          <p:cNvSpPr/>
          <p:nvPr>
            <p:ph idx="2" type="sldImg"/>
          </p:nvPr>
        </p:nvSpPr>
        <p:spPr>
          <a:xfrm>
            <a:off x="1828800" y="857250"/>
            <a:ext cx="54864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d02ba9944c_0_118:notes"/>
          <p:cNvSpPr txBox="1"/>
          <p:nvPr>
            <p:ph idx="1" type="body"/>
          </p:nvPr>
        </p:nvSpPr>
        <p:spPr>
          <a:xfrm>
            <a:off x="914400" y="3300413"/>
            <a:ext cx="7315200" cy="27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Sarah</a:t>
            </a:r>
            <a:endParaRPr/>
          </a:p>
        </p:txBody>
      </p:sp>
      <p:sp>
        <p:nvSpPr>
          <p:cNvPr id="338" name="Google Shape;338;gd02ba9944c_0_118:notes"/>
          <p:cNvSpPr/>
          <p:nvPr>
            <p:ph idx="2" type="sldImg"/>
          </p:nvPr>
        </p:nvSpPr>
        <p:spPr>
          <a:xfrm>
            <a:off x="1828800" y="857250"/>
            <a:ext cx="54864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dcfd4d2d56_0_83:notes"/>
          <p:cNvSpPr txBox="1"/>
          <p:nvPr>
            <p:ph idx="1" type="body"/>
          </p:nvPr>
        </p:nvSpPr>
        <p:spPr>
          <a:xfrm>
            <a:off x="914400" y="3300413"/>
            <a:ext cx="7315200" cy="27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Sarah</a:t>
            </a:r>
            <a:endParaRPr/>
          </a:p>
        </p:txBody>
      </p:sp>
      <p:sp>
        <p:nvSpPr>
          <p:cNvPr id="345" name="Google Shape;345;gdcfd4d2d56_0_83:notes"/>
          <p:cNvSpPr/>
          <p:nvPr>
            <p:ph idx="2" type="sldImg"/>
          </p:nvPr>
        </p:nvSpPr>
        <p:spPr>
          <a:xfrm>
            <a:off x="1828800" y="857250"/>
            <a:ext cx="54864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d02ba9944c_0_472:notes"/>
          <p:cNvSpPr txBox="1"/>
          <p:nvPr/>
        </p:nvSpPr>
        <p:spPr>
          <a:xfrm>
            <a:off x="4144963" y="9120188"/>
            <a:ext cx="31701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7850" lIns="95725" spcFirstLastPara="1" rIns="95725" wrap="square" tIns="47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Google Shape;352;gd02ba9944c_0_472:notes"/>
          <p:cNvSpPr/>
          <p:nvPr>
            <p:ph idx="2" type="sldImg"/>
          </p:nvPr>
        </p:nvSpPr>
        <p:spPr>
          <a:xfrm>
            <a:off x="1631950" y="400050"/>
            <a:ext cx="4054500" cy="3040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3" name="Google Shape;353;gd02ba9944c_0_472:notes"/>
          <p:cNvSpPr txBox="1"/>
          <p:nvPr>
            <p:ph idx="1" type="body"/>
          </p:nvPr>
        </p:nvSpPr>
        <p:spPr>
          <a:xfrm>
            <a:off x="325438" y="3840163"/>
            <a:ext cx="6583500" cy="54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4:notes"/>
          <p:cNvSpPr txBox="1"/>
          <p:nvPr/>
        </p:nvSpPr>
        <p:spPr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7850" lIns="95725" spcFirstLastPara="1" rIns="95725" wrap="square" tIns="47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Google Shape;365;p14:notes"/>
          <p:cNvSpPr/>
          <p:nvPr>
            <p:ph idx="2" type="sldImg"/>
          </p:nvPr>
        </p:nvSpPr>
        <p:spPr>
          <a:xfrm>
            <a:off x="1257300" y="719138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6" name="Google Shape;366;p14:notes"/>
          <p:cNvSpPr txBox="1"/>
          <p:nvPr>
            <p:ph idx="1" type="body"/>
          </p:nvPr>
        </p:nvSpPr>
        <p:spPr>
          <a:xfrm>
            <a:off x="1219200" y="4486275"/>
            <a:ext cx="5364163" cy="4319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body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4F88BA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4623594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623095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4F88BA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Text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02ba9944c_0_254"/>
          <p:cNvSpPr txBox="1"/>
          <p:nvPr>
            <p:ph type="title"/>
          </p:nvPr>
        </p:nvSpPr>
        <p:spPr>
          <a:xfrm>
            <a:off x="609600" y="241300"/>
            <a:ext cx="8153400" cy="8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7" name="Google Shape;97;gd02ba9944c_0_25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C44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8" name="Google Shape;98;gd02ba9944c_0_254"/>
          <p:cNvSpPr/>
          <p:nvPr/>
        </p:nvSpPr>
        <p:spPr>
          <a:xfrm flipH="1" rot="10800000">
            <a:off x="0" y="5613500"/>
            <a:ext cx="9144000" cy="546000"/>
          </a:xfrm>
          <a:prstGeom prst="rect">
            <a:avLst/>
          </a:prstGeom>
          <a:solidFill>
            <a:srgbClr val="622F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99" name="Google Shape;99;gd02ba9944c_0_254"/>
          <p:cNvGrpSpPr/>
          <p:nvPr/>
        </p:nvGrpSpPr>
        <p:grpSpPr>
          <a:xfrm>
            <a:off x="3308351" y="863600"/>
            <a:ext cx="2527200" cy="2527200"/>
            <a:chOff x="2921000" y="2743200"/>
            <a:chExt cx="2527200" cy="2527200"/>
          </a:xfrm>
        </p:grpSpPr>
        <p:sp>
          <p:nvSpPr>
            <p:cNvPr id="100" name="Google Shape;100;gd02ba9944c_0_254"/>
            <p:cNvSpPr/>
            <p:nvPr/>
          </p:nvSpPr>
          <p:spPr>
            <a:xfrm>
              <a:off x="2921000" y="2743200"/>
              <a:ext cx="2527200" cy="2527200"/>
            </a:xfrm>
            <a:prstGeom prst="ellipse">
              <a:avLst/>
            </a:prstGeom>
            <a:noFill/>
            <a:ln cap="flat" cmpd="sng" w="2132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1" name="Google Shape;101;gd02ba9944c_0_254"/>
            <p:cNvSpPr/>
            <p:nvPr/>
          </p:nvSpPr>
          <p:spPr>
            <a:xfrm>
              <a:off x="3492500" y="3276600"/>
              <a:ext cx="1384200" cy="15621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02" name="Google Shape;102;gd02ba9944c_0_254"/>
          <p:cNvSpPr txBox="1"/>
          <p:nvPr/>
        </p:nvSpPr>
        <p:spPr>
          <a:xfrm>
            <a:off x="0" y="3810002"/>
            <a:ext cx="9144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IMPROVE</a:t>
            </a:r>
            <a:endParaRPr b="0" i="0" sz="72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3" name="Google Shape;103;gd02ba9944c_0_254"/>
          <p:cNvSpPr txBox="1"/>
          <p:nvPr/>
        </p:nvSpPr>
        <p:spPr>
          <a:xfrm>
            <a:off x="0" y="5702300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579A"/>
              </a:buClr>
              <a:buSzPts val="1800"/>
              <a:buFont typeface="Twentieth Century"/>
              <a:buNone/>
            </a:pPr>
            <a:r>
              <a:rPr b="0" i="0" lang="en-US" sz="1800" u="none" cap="none" strike="noStrike">
                <a:solidFill>
                  <a:srgbClr val="B7579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LEAD     TRAIN     IDENTIFY     ENGAGE     TREAT     TRANSITION     </a:t>
            </a:r>
            <a:r>
              <a:rPr b="0" i="0" lang="en-US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IMPROVE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0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0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7" name="Google Shape;107;p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1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1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3" name="Google Shape;113;p3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2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32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4F88BA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3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3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33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33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8" name="Google Shape;128;p33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3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4F88BA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" name="Google Shape;20;p19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6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4" name="Google Shape;144;p36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5" name="Google Shape;145;p3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4F88BA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7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37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2" name="Google Shape;152;p3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4F88BA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8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3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4F88BA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9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9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3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4F88BA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y Content - Text Slide">
  <p:cSld name="Grey Content - Text Slide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02ba9944c_0_73"/>
          <p:cNvSpPr txBox="1"/>
          <p:nvPr>
            <p:ph idx="1" type="body"/>
          </p:nvPr>
        </p:nvSpPr>
        <p:spPr>
          <a:xfrm>
            <a:off x="304800" y="152400"/>
            <a:ext cx="8534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gd02ba9944c_0_73"/>
          <p:cNvSpPr txBox="1"/>
          <p:nvPr>
            <p:ph idx="2" type="body"/>
          </p:nvPr>
        </p:nvSpPr>
        <p:spPr>
          <a:xfrm>
            <a:off x="304800" y="914400"/>
            <a:ext cx="8458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y Content - Picture Slide">
  <p:cSld name="Grey Content - Picture Slide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02ba9944c_0_76"/>
          <p:cNvSpPr/>
          <p:nvPr>
            <p:ph idx="2" type="pic"/>
          </p:nvPr>
        </p:nvSpPr>
        <p:spPr>
          <a:xfrm>
            <a:off x="228600" y="990600"/>
            <a:ext cx="86868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gd02ba9944c_0_76"/>
          <p:cNvSpPr txBox="1"/>
          <p:nvPr>
            <p:ph idx="1" type="body"/>
          </p:nvPr>
        </p:nvSpPr>
        <p:spPr>
          <a:xfrm>
            <a:off x="228600" y="152400"/>
            <a:ext cx="8534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y Content - Text Slide 1">
  <p:cSld name="Grey Content - Text Slide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y Content - Picture Slide 1">
  <p:cSld name="Grey Content - Picture Slide_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02ba9944c_0_82"/>
          <p:cNvSpPr txBox="1"/>
          <p:nvPr>
            <p:ph idx="1" type="body"/>
          </p:nvPr>
        </p:nvSpPr>
        <p:spPr>
          <a:xfrm>
            <a:off x="398550" y="866250"/>
            <a:ext cx="8534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02ba9944c_0_84"/>
          <p:cNvSpPr txBox="1"/>
          <p:nvPr>
            <p:ph idx="10" type="dt"/>
          </p:nvPr>
        </p:nvSpPr>
        <p:spPr>
          <a:xfrm>
            <a:off x="6363347" y="6356350"/>
            <a:ext cx="20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gd02ba9944c_0_84"/>
          <p:cNvSpPr txBox="1"/>
          <p:nvPr>
            <p:ph idx="11" type="ftr"/>
          </p:nvPr>
        </p:nvSpPr>
        <p:spPr>
          <a:xfrm>
            <a:off x="659165" y="6356350"/>
            <a:ext cx="2847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gd02ba9944c_0_84"/>
          <p:cNvSpPr txBox="1"/>
          <p:nvPr>
            <p:ph idx="12" type="sldNum"/>
          </p:nvPr>
        </p:nvSpPr>
        <p:spPr>
          <a:xfrm>
            <a:off x="8543278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02ba9944c_0_88"/>
          <p:cNvSpPr txBox="1"/>
          <p:nvPr>
            <p:ph type="title"/>
          </p:nvPr>
        </p:nvSpPr>
        <p:spPr>
          <a:xfrm>
            <a:off x="446484" y="1017984"/>
            <a:ext cx="7715100" cy="160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38095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200"/>
              <a:buFont typeface="Palatino Linotype"/>
              <a:buChar char="●"/>
              <a:defRPr b="0" i="0" sz="42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Google Shape;188;gd02ba9944c_0_88"/>
          <p:cNvSpPr txBox="1"/>
          <p:nvPr>
            <p:ph idx="1" type="body"/>
          </p:nvPr>
        </p:nvSpPr>
        <p:spPr>
          <a:xfrm>
            <a:off x="457646" y="2732484"/>
            <a:ext cx="7715100" cy="3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Char char="●"/>
              <a:defRPr b="0" i="0" sz="14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○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■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○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02ba9944c_0_91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1" name="Google Shape;191;gd02ba9944c_0_91"/>
          <p:cNvSpPr txBox="1"/>
          <p:nvPr>
            <p:ph idx="1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Google Shape;192;gd02ba9944c_0_91"/>
          <p:cNvSpPr txBox="1"/>
          <p:nvPr>
            <p:ph idx="10" type="dt"/>
          </p:nvPr>
        </p:nvSpPr>
        <p:spPr>
          <a:xfrm>
            <a:off x="6363347" y="6356350"/>
            <a:ext cx="20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gd02ba9944c_0_91"/>
          <p:cNvSpPr txBox="1"/>
          <p:nvPr>
            <p:ph idx="11" type="ftr"/>
          </p:nvPr>
        </p:nvSpPr>
        <p:spPr>
          <a:xfrm>
            <a:off x="659165" y="6356350"/>
            <a:ext cx="2847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Google Shape;194;gd02ba9944c_0_91"/>
          <p:cNvSpPr txBox="1"/>
          <p:nvPr>
            <p:ph idx="12" type="sldNum"/>
          </p:nvPr>
        </p:nvSpPr>
        <p:spPr>
          <a:xfrm>
            <a:off x="8543278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gd02ba9944c_0_91"/>
          <p:cNvSpPr txBox="1"/>
          <p:nvPr>
            <p:ph idx="2" type="body"/>
          </p:nvPr>
        </p:nvSpPr>
        <p:spPr>
          <a:xfrm>
            <a:off x="365760" y="1600200"/>
            <a:ext cx="40416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02ba9944c_0_98"/>
          <p:cNvSpPr txBox="1"/>
          <p:nvPr>
            <p:ph type="title"/>
          </p:nvPr>
        </p:nvSpPr>
        <p:spPr>
          <a:xfrm>
            <a:off x="446484" y="375047"/>
            <a:ext cx="81975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b="1" i="1" sz="3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b="1" i="1" sz="3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b="1" i="1" sz="3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b="1" i="1" sz="3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b="1" i="1" sz="3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b="1" i="1" sz="3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b="1" i="1" sz="3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b="1" i="1" sz="3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8" name="Google Shape;198;gd02ba9944c_0_98"/>
          <p:cNvSpPr txBox="1"/>
          <p:nvPr>
            <p:ph idx="1" type="body"/>
          </p:nvPr>
        </p:nvSpPr>
        <p:spPr>
          <a:xfrm>
            <a:off x="457646" y="1339452"/>
            <a:ext cx="8197500" cy="4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d02ba9944c_0_101"/>
          <p:cNvSpPr txBox="1"/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Google Shape;201;gd02ba9944c_0_101"/>
          <p:cNvSpPr txBox="1"/>
          <p:nvPr>
            <p:ph idx="1" type="body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gd02ba9944c_0_101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th Chart">
  <p:cSld name="Title and Content with Char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02ba9944c_0_105"/>
          <p:cNvSpPr txBox="1"/>
          <p:nvPr>
            <p:ph type="title"/>
          </p:nvPr>
        </p:nvSpPr>
        <p:spPr>
          <a:xfrm>
            <a:off x="468809" y="322584"/>
            <a:ext cx="3883200" cy="10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b="1" i="1" sz="3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b="1" i="1" sz="3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b="1" i="1" sz="3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b="1" i="1" sz="3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b="1" i="1" sz="3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b="1" i="1" sz="3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b="1" i="1" sz="3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b="1" i="1" sz="3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5" name="Google Shape;205;gd02ba9944c_0_105"/>
          <p:cNvSpPr txBox="1"/>
          <p:nvPr>
            <p:ph idx="1" type="body"/>
          </p:nvPr>
        </p:nvSpPr>
        <p:spPr>
          <a:xfrm>
            <a:off x="468809" y="1553765"/>
            <a:ext cx="3883200" cy="4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6" name="Google Shape;206;gd02ba9944c_0_105"/>
          <p:cNvSpPr/>
          <p:nvPr>
            <p:ph idx="2" type="chart"/>
          </p:nvPr>
        </p:nvSpPr>
        <p:spPr>
          <a:xfrm>
            <a:off x="4786312" y="321468"/>
            <a:ext cx="3857700" cy="5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02ba9944c_0_10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9" name="Google Shape;209;gd02ba9944c_0_10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Google Shape;210;gd02ba9944c_0_10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gd02ba9944c_0_10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2" name="Google Shape;212;gd02ba9944c_0_10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02ba9944c_0_11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5" name="Google Shape;215;gd02ba9944c_0_1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02ba9944c_0_490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gd02ba9944c_0_490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gd02ba9944c_0_49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gd02ba9944c_0_49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gd02ba9944c_0_49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4F88BA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d02ba9944c_0_496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gd02ba9944c_0_496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1" name="Google Shape;231;gd02ba9944c_0_49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gd02ba9944c_0_49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gd02ba9944c_0_49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02ba9944c_0_502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gd02ba9944c_0_502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7" name="Google Shape;237;gd02ba9944c_0_50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gd02ba9944c_0_50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gd02ba9944c_0_50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d02ba9944c_0_508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gd02ba9944c_0_508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" name="Google Shape;243;gd02ba9944c_0_508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" name="Google Shape;244;gd02ba9944c_0_50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gd02ba9944c_0_50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gd02ba9944c_0_50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4F88BA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d02ba9944c_0_515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gd02ba9944c_0_515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0" name="Google Shape;250;gd02ba9944c_0_515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1" name="Google Shape;251;gd02ba9944c_0_515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2" name="Google Shape;252;gd02ba9944c_0_515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3" name="Google Shape;253;gd02ba9944c_0_51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gd02ba9944c_0_51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gd02ba9944c_0_51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4F88BA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d02ba9944c_0_524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gd02ba9944c_0_52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gd02ba9944c_0_52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gd02ba9944c_0_52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02ba9944c_0_52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gd02ba9944c_0_52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gd02ba9944c_0_52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d02ba9944c_0_533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gd02ba9944c_0_533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68" name="Google Shape;268;gd02ba9944c_0_533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69" name="Google Shape;269;gd02ba9944c_0_53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gd02ba9944c_0_53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gd02ba9944c_0_53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4F88BA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d02ba9944c_0_540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gd02ba9944c_0_540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gd02ba9944c_0_540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76" name="Google Shape;276;gd02ba9944c_0_54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gd02ba9944c_0_54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gd02ba9944c_0_54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4F88BA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02ba9944c_0_547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gd02ba9944c_0_547"/>
          <p:cNvSpPr txBox="1"/>
          <p:nvPr>
            <p:ph idx="1" type="body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" name="Google Shape;282;gd02ba9944c_0_54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gd02ba9944c_0_54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gd02ba9944c_0_54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4F88BA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d02ba9944c_0_553"/>
          <p:cNvSpPr txBox="1"/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gd02ba9944c_0_553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" name="Google Shape;288;gd02ba9944c_0_55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gd02ba9944c_0_55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gd02ba9944c_0_55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4F88BA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22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3" type="body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22"/>
          <p:cNvSpPr txBox="1"/>
          <p:nvPr>
            <p:ph idx="4" type="body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4F88BA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y Content - Text Slide">
  <p:cSld name="Grey Content - Text Slide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dcfd4d2d56_0_80"/>
          <p:cNvSpPr txBox="1"/>
          <p:nvPr>
            <p:ph idx="1" type="body"/>
          </p:nvPr>
        </p:nvSpPr>
        <p:spPr>
          <a:xfrm>
            <a:off x="304800" y="152400"/>
            <a:ext cx="8534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gdcfd4d2d56_0_80"/>
          <p:cNvSpPr txBox="1"/>
          <p:nvPr>
            <p:ph idx="2" type="body"/>
          </p:nvPr>
        </p:nvSpPr>
        <p:spPr>
          <a:xfrm>
            <a:off x="304800" y="914400"/>
            <a:ext cx="8458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4F88BA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4F88BA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02ba9944c_0_6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C666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5C667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9" name="Google Shape;169;gd02ba9944c_0_69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gd02ba9944c_0_6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51825" y="6324600"/>
            <a:ext cx="2098200" cy="3672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02ba9944c_0_484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8" name="Google Shape;218;gd02ba9944c_0_484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gd02ba9944c_0_48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Google Shape;220;gd02ba9944c_0_48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Google Shape;221;gd02ba9944c_0_48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urldefense.proofpoint.com/v2/url?u=https-3A__go.edc.org_ColoradoZSAcademy21&amp;d=DwMFAg&amp;c=sdnEM9SRGFuMt5z5w3AhsPNahmNicq64TgF1JwNR0cs&amp;r=WhbOiCy5YgQkNR0sAOmyYqlPfuAvjCjMGa3SgioNc6w&amp;m=vOcDXyB-LYytWJajTSAQ9_ds1K6pO8zUPcGK6Qe9ssE&amp;s=rogw71j605xmJv5j6Nzgvc7-d6q7ebYbg9TAjE7PZpk&amp;e=" TargetMode="External"/><Relationship Id="rId4" Type="http://schemas.openxmlformats.org/officeDocument/2006/relationships/hyperlink" Target="https://psycharmor.org/sign-up/colorado-department-of-public-health-environment/?gid=357251&amp;unYBQ/xF2wDRs" TargetMode="External"/><Relationship Id="rId9" Type="http://schemas.openxmlformats.org/officeDocument/2006/relationships/hyperlink" Target="https://cdphe.colorado.gov/suicide-prevention/zero-suicide-colorado" TargetMode="External"/><Relationship Id="rId5" Type="http://schemas.openxmlformats.org/officeDocument/2006/relationships/hyperlink" Target="https://cdphe.colorado.gov/suicide-prevention/training" TargetMode="External"/><Relationship Id="rId6" Type="http://schemas.openxmlformats.org/officeDocument/2006/relationships/hyperlink" Target="https://drive.google.com/file/d/1NEVfbhgyb6DuGfxLwM80cqCDjK2iI1We/view" TargetMode="External"/><Relationship Id="rId7" Type="http://schemas.openxmlformats.org/officeDocument/2006/relationships/hyperlink" Target="https://docs.google.com/forms/d/e/1FAIpQLScpJNAmHAhDZd9NMmPI2omSwige1cyJDmbSx4rXe3GK2QD3vQ/viewform" TargetMode="External"/><Relationship Id="rId8" Type="http://schemas.openxmlformats.org/officeDocument/2006/relationships/hyperlink" Target="https://docs.google.com/forms/d/e/1FAIpQLSej3uvPH-l_-3IwEPLYZsAQeqC1pP36AUDdmHd4OFkyglpXww/viewform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"/>
          <p:cNvSpPr txBox="1"/>
          <p:nvPr>
            <p:ph type="title"/>
          </p:nvPr>
        </p:nvSpPr>
        <p:spPr>
          <a:xfrm>
            <a:off x="838200" y="542725"/>
            <a:ext cx="8001000" cy="4272600"/>
          </a:xfrm>
          <a:prstGeom prst="rect">
            <a:avLst/>
          </a:prstGeom>
          <a:solidFill>
            <a:schemeClr val="dk2">
              <a:alpha val="7254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12065" marR="5080" rtl="0" algn="ctr">
              <a:lnSpc>
                <a:spcPct val="997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Zero Suicide Learning Collaborative</a:t>
            </a:r>
            <a:b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May 27</a:t>
            </a:r>
            <a:r>
              <a:rPr b="1"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2021</a:t>
            </a:r>
            <a:b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Welcome! </a:t>
            </a:r>
            <a:endParaRPr b="1"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02232" lvl="0" marL="203832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8333"/>
              <a:buFont typeface="Georgia"/>
              <a:buNone/>
            </a:pPr>
            <a:r>
              <a:rPr b="1"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Via Chat, let us know: </a:t>
            </a:r>
            <a:endParaRPr b="1"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02232" lvl="0" marL="203832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8333"/>
              <a:buFont typeface="Georgia"/>
              <a:buNone/>
            </a:pPr>
            <a:r>
              <a:rPr b="1"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Your </a:t>
            </a:r>
            <a:r>
              <a:rPr b="1" lang="en-US" sz="2400" u="sng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name</a:t>
            </a:r>
            <a:endParaRPr b="1" sz="2400" u="sng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02232" lvl="0" marL="203832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8333"/>
              <a:buFont typeface="Georgia"/>
              <a:buNone/>
            </a:pPr>
            <a:r>
              <a:rPr b="1"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Your </a:t>
            </a:r>
            <a:r>
              <a:rPr b="1" lang="en-US" sz="2400" u="sng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organization </a:t>
            </a:r>
            <a:endParaRPr b="1" sz="2400" u="sng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2065" marR="5080" rtl="0" algn="l">
              <a:lnSpc>
                <a:spcPct val="997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500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And your </a:t>
            </a:r>
            <a:r>
              <a:rPr b="1" lang="en-US" sz="2400" u="sng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response </a:t>
            </a:r>
            <a:r>
              <a:rPr b="1"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to this meeting warm up:</a:t>
            </a:r>
            <a:b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superpower would you choose? 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"/>
          <p:cNvSpPr/>
          <p:nvPr/>
        </p:nvSpPr>
        <p:spPr>
          <a:xfrm>
            <a:off x="914400" y="5257800"/>
            <a:ext cx="7696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8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"/>
          <p:cNvSpPr/>
          <p:nvPr/>
        </p:nvSpPr>
        <p:spPr>
          <a:xfrm>
            <a:off x="76200" y="0"/>
            <a:ext cx="152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"/>
          <p:cNvSpPr/>
          <p:nvPr/>
        </p:nvSpPr>
        <p:spPr>
          <a:xfrm>
            <a:off x="273844" y="0"/>
            <a:ext cx="245268" cy="6858000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888" y="5105400"/>
            <a:ext cx="5825419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"/>
          <p:cNvSpPr txBox="1"/>
          <p:nvPr>
            <p:ph idx="1" type="body"/>
          </p:nvPr>
        </p:nvSpPr>
        <p:spPr>
          <a:xfrm>
            <a:off x="465500" y="1447800"/>
            <a:ext cx="7845900" cy="3377400"/>
          </a:xfrm>
          <a:prstGeom prst="rect">
            <a:avLst/>
          </a:prstGeom>
          <a:solidFill>
            <a:srgbClr val="595959">
              <a:alpha val="71764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1134" lvl="0" marL="20383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eorgia"/>
              <a:buChar char="•"/>
            </a:pPr>
            <a:r>
              <a:rPr b="1"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Community Check-In</a:t>
            </a:r>
            <a:endParaRPr/>
          </a:p>
          <a:p>
            <a:pPr indent="-191134" lvl="1" marL="546735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eorgia"/>
              <a:buChar char="•"/>
            </a:pPr>
            <a:r>
              <a:rPr b="1" lang="en-US" sz="21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Via chat- name, organization, and superpower choice </a:t>
            </a:r>
            <a:endParaRPr b="1" sz="21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91134" lvl="0" marL="20383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eorgia"/>
              <a:buChar char="•"/>
            </a:pPr>
            <a:r>
              <a:rPr b="1"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Session focus: Innovations from the Field. How Large Hospital Systems are Making it Happen.  </a:t>
            </a:r>
            <a:endParaRPr b="1"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733" lvl="0" marL="203833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732" lvl="0" marL="20383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b="1"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If you need help, please reach out via chat. </a:t>
            </a:r>
            <a:endParaRPr b="1"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732" lvl="0" marL="20383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3331" lvl="0" marL="20383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t/>
            </a:r>
            <a:endParaRPr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732" lvl="0" marL="20383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0" name="Google Shape;310;p2"/>
          <p:cNvSpPr/>
          <p:nvPr/>
        </p:nvSpPr>
        <p:spPr>
          <a:xfrm>
            <a:off x="8558036" y="0"/>
            <a:ext cx="92868" cy="6858000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"/>
          <p:cNvSpPr/>
          <p:nvPr/>
        </p:nvSpPr>
        <p:spPr>
          <a:xfrm>
            <a:off x="8974932" y="0"/>
            <a:ext cx="169068" cy="6858000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"/>
          <p:cNvSpPr/>
          <p:nvPr/>
        </p:nvSpPr>
        <p:spPr>
          <a:xfrm>
            <a:off x="8841465" y="381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D0D2D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"/>
          <p:cNvSpPr/>
          <p:nvPr/>
        </p:nvSpPr>
        <p:spPr>
          <a:xfrm>
            <a:off x="8709364" y="0"/>
            <a:ext cx="92868" cy="68580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"/>
          <p:cNvSpPr/>
          <p:nvPr/>
        </p:nvSpPr>
        <p:spPr>
          <a:xfrm>
            <a:off x="2" y="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D0D2D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"/>
          <p:cNvSpPr txBox="1"/>
          <p:nvPr/>
        </p:nvSpPr>
        <p:spPr>
          <a:xfrm>
            <a:off x="424630" y="304800"/>
            <a:ext cx="7886700" cy="715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b="1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471" y="6077360"/>
            <a:ext cx="3146019" cy="760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d02ba9944c_0_63"/>
          <p:cNvSpPr/>
          <p:nvPr/>
        </p:nvSpPr>
        <p:spPr>
          <a:xfrm>
            <a:off x="-68400" y="0"/>
            <a:ext cx="9309600" cy="6858000"/>
          </a:xfrm>
          <a:prstGeom prst="rect">
            <a:avLst/>
          </a:prstGeom>
          <a:solidFill>
            <a:srgbClr val="009A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d02ba9944c_0_63"/>
          <p:cNvSpPr/>
          <p:nvPr/>
        </p:nvSpPr>
        <p:spPr>
          <a:xfrm>
            <a:off x="-68400" y="0"/>
            <a:ext cx="9309600" cy="6858000"/>
          </a:xfrm>
          <a:prstGeom prst="rect">
            <a:avLst/>
          </a:prstGeom>
          <a:solidFill>
            <a:srgbClr val="2551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9AD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d02ba9944c_0_63"/>
          <p:cNvSpPr txBox="1"/>
          <p:nvPr/>
        </p:nvSpPr>
        <p:spPr>
          <a:xfrm>
            <a:off x="564900" y="57100"/>
            <a:ext cx="8146200" cy="53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800">
                <a:solidFill>
                  <a:srgbClr val="FFD200"/>
                </a:solidFill>
                <a:latin typeface="Trebuchet MS"/>
                <a:ea typeface="Trebuchet MS"/>
                <a:cs typeface="Trebuchet MS"/>
                <a:sym typeface="Trebuchet MS"/>
              </a:rPr>
              <a:t>UCHealth Northern Colorado </a:t>
            </a:r>
            <a:endParaRPr b="0" i="0" sz="1400" u="none" cap="none" strike="noStrike">
              <a:solidFill>
                <a:srgbClr val="FFD2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Heather Hallett Thurston</a:t>
            </a:r>
            <a:endParaRPr b="0" i="0" sz="2200" u="sng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Grant Officer</a:t>
            </a:r>
            <a:endParaRPr b="0" i="0" sz="2200" u="sng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Trebuchet MS"/>
              <a:buChar char="●"/>
            </a:pPr>
            <a:r>
              <a:rPr lang="en-US" sz="2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When did UCHealth North join the Zero Suicide movement? </a:t>
            </a:r>
            <a:endParaRPr sz="2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Trebuchet MS"/>
              <a:buChar char="●"/>
            </a:pPr>
            <a:r>
              <a:rPr lang="en-US" sz="2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Implementation Team structure - Who, When, How? </a:t>
            </a:r>
            <a:endParaRPr sz="2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Trebuchet MS"/>
              <a:buChar char="●"/>
            </a:pPr>
            <a:r>
              <a:rPr lang="en-US" sz="2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Policy Review - What was uncovered? </a:t>
            </a:r>
            <a:endParaRPr sz="2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Trebuchet MS"/>
              <a:buChar char="●"/>
            </a:pPr>
            <a:r>
              <a:rPr lang="en-US" sz="2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Most Proud Accomplishment </a:t>
            </a:r>
            <a:endParaRPr sz="2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Trebuchet MS"/>
              <a:buChar char="●"/>
            </a:pPr>
            <a:r>
              <a:rPr lang="en-US" sz="2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Biggest Learning Curve </a:t>
            </a:r>
            <a:endParaRPr sz="2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Trebuchet MS"/>
              <a:buChar char="●"/>
            </a:pPr>
            <a:r>
              <a:rPr lang="en-US" sz="2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Innovation Example: Workforce Survey Tip Sheet </a:t>
            </a:r>
            <a:endParaRPr b="0" i="0" sz="2200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3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gdcfd4d2d56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6639" y="0"/>
            <a:ext cx="5370723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dcfd4d2d56_0_25"/>
          <p:cNvSpPr/>
          <p:nvPr/>
        </p:nvSpPr>
        <p:spPr>
          <a:xfrm>
            <a:off x="-68400" y="0"/>
            <a:ext cx="9309600" cy="6858000"/>
          </a:xfrm>
          <a:prstGeom prst="rect">
            <a:avLst/>
          </a:prstGeom>
          <a:solidFill>
            <a:srgbClr val="009A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dcfd4d2d56_0_25"/>
          <p:cNvSpPr/>
          <p:nvPr/>
        </p:nvSpPr>
        <p:spPr>
          <a:xfrm>
            <a:off x="-68400" y="0"/>
            <a:ext cx="9309600" cy="6858000"/>
          </a:xfrm>
          <a:prstGeom prst="rect">
            <a:avLst/>
          </a:prstGeom>
          <a:solidFill>
            <a:srgbClr val="2551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9ADD"/>
              </a:solidFill>
            </a:endParaRPr>
          </a:p>
        </p:txBody>
      </p:sp>
      <p:sp>
        <p:nvSpPr>
          <p:cNvPr id="335" name="Google Shape;335;gdcfd4d2d56_0_25"/>
          <p:cNvSpPr txBox="1"/>
          <p:nvPr/>
        </p:nvSpPr>
        <p:spPr>
          <a:xfrm>
            <a:off x="564900" y="57100"/>
            <a:ext cx="8146200" cy="53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D2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Questions? </a:t>
            </a:r>
            <a:endParaRPr b="1" sz="3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d02ba9944c_0_118"/>
          <p:cNvSpPr/>
          <p:nvPr/>
        </p:nvSpPr>
        <p:spPr>
          <a:xfrm>
            <a:off x="-68400" y="0"/>
            <a:ext cx="9309600" cy="6858000"/>
          </a:xfrm>
          <a:prstGeom prst="rect">
            <a:avLst/>
          </a:prstGeom>
          <a:solidFill>
            <a:srgbClr val="009A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d02ba9944c_0_118"/>
          <p:cNvSpPr/>
          <p:nvPr/>
        </p:nvSpPr>
        <p:spPr>
          <a:xfrm>
            <a:off x="-68400" y="0"/>
            <a:ext cx="9309600" cy="6858000"/>
          </a:xfrm>
          <a:prstGeom prst="rect">
            <a:avLst/>
          </a:prstGeom>
          <a:solidFill>
            <a:srgbClr val="2551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9AD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d02ba9944c_0_118"/>
          <p:cNvSpPr txBox="1"/>
          <p:nvPr/>
        </p:nvSpPr>
        <p:spPr>
          <a:xfrm>
            <a:off x="564900" y="57100"/>
            <a:ext cx="8146200" cy="53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sz="3800">
              <a:solidFill>
                <a:srgbClr val="FFD2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sz="3800">
              <a:solidFill>
                <a:srgbClr val="FFD2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sz="3800">
              <a:solidFill>
                <a:srgbClr val="FFD2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800">
                <a:solidFill>
                  <a:srgbClr val="FFD200"/>
                </a:solidFill>
                <a:latin typeface="Trebuchet MS"/>
                <a:ea typeface="Trebuchet MS"/>
                <a:cs typeface="Trebuchet MS"/>
                <a:sym typeface="Trebuchet MS"/>
              </a:rPr>
              <a:t>Centura </a:t>
            </a:r>
            <a:endParaRPr b="0" i="0" sz="1800" u="sng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u="sng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Christina Dolan</a:t>
            </a:r>
            <a:endParaRPr sz="2300" u="sng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u="sng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Zero Suicide Coordinator </a:t>
            </a:r>
            <a:endParaRPr sz="2300" u="sng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&amp;</a:t>
            </a:r>
            <a:endParaRPr sz="23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u="sng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Heidi Bode</a:t>
            </a:r>
            <a:endParaRPr sz="2300" u="sng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sz="2300" u="sng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3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dcfd4d2d56_0_83"/>
          <p:cNvSpPr/>
          <p:nvPr/>
        </p:nvSpPr>
        <p:spPr>
          <a:xfrm>
            <a:off x="-68400" y="0"/>
            <a:ext cx="9309600" cy="6858000"/>
          </a:xfrm>
          <a:prstGeom prst="rect">
            <a:avLst/>
          </a:prstGeom>
          <a:solidFill>
            <a:srgbClr val="009A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dcfd4d2d56_0_83"/>
          <p:cNvSpPr/>
          <p:nvPr/>
        </p:nvSpPr>
        <p:spPr>
          <a:xfrm>
            <a:off x="-68400" y="0"/>
            <a:ext cx="9309600" cy="6858000"/>
          </a:xfrm>
          <a:prstGeom prst="rect">
            <a:avLst/>
          </a:prstGeom>
          <a:solidFill>
            <a:srgbClr val="2551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9ADD"/>
              </a:solidFill>
            </a:endParaRPr>
          </a:p>
        </p:txBody>
      </p:sp>
      <p:sp>
        <p:nvSpPr>
          <p:cNvPr id="349" name="Google Shape;349;gdcfd4d2d56_0_83"/>
          <p:cNvSpPr txBox="1"/>
          <p:nvPr/>
        </p:nvSpPr>
        <p:spPr>
          <a:xfrm>
            <a:off x="564900" y="57100"/>
            <a:ext cx="8146200" cy="53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D2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Questions? </a:t>
            </a:r>
            <a:endParaRPr b="1" sz="3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d02ba9944c_0_472"/>
          <p:cNvSpPr txBox="1"/>
          <p:nvPr>
            <p:ph idx="1" type="body"/>
          </p:nvPr>
        </p:nvSpPr>
        <p:spPr>
          <a:xfrm>
            <a:off x="283300" y="720325"/>
            <a:ext cx="8197200" cy="53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>
                <a:solidFill>
                  <a:srgbClr val="434343"/>
                </a:solidFill>
              </a:rPr>
              <a:t>Resources from the OSP</a:t>
            </a:r>
            <a:endParaRPr>
              <a:solidFill>
                <a:srgbClr val="434343"/>
              </a:solidFill>
            </a:endParaRPr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>
                <a:solidFill>
                  <a:srgbClr val="434343"/>
                </a:solidFill>
              </a:rPr>
              <a:t>Zero Suicide Academies for new systems, July and August</a:t>
            </a:r>
            <a:endParaRPr>
              <a:solidFill>
                <a:srgbClr val="434343"/>
              </a:solidFill>
            </a:endParaRPr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>
                <a:solidFill>
                  <a:srgbClr val="434343"/>
                </a:solidFill>
              </a:rPr>
              <a:t>Application Live</a:t>
            </a:r>
            <a:r>
              <a:rPr lang="en-US" sz="2600">
                <a:solidFill>
                  <a:srgbClr val="434343"/>
                </a:solidFill>
              </a:rPr>
              <a:t>  </a:t>
            </a:r>
            <a:r>
              <a:rPr lang="en-US" sz="1600" u="sng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go.edc.org/ColoradoZSAcademy21</a:t>
            </a:r>
            <a:endParaRPr sz="2600">
              <a:solidFill>
                <a:srgbClr val="434343"/>
              </a:solidFill>
            </a:endParaRPr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>
                <a:solidFill>
                  <a:srgbClr val="434343"/>
                </a:solidFill>
              </a:rPr>
              <a:t>Free: Veteran-Ready military cultural awareness training</a:t>
            </a:r>
            <a:endParaRPr>
              <a:solidFill>
                <a:srgbClr val="434343"/>
              </a:solidFill>
            </a:endParaRPr>
          </a:p>
          <a:p>
            <a:pPr indent="-3429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psycharmor.org/sign-up/colorado-department-of-public-health-environment/?gid=357251&amp;unYBQ/xF2wDRs</a:t>
            </a:r>
            <a:r>
              <a:rPr lang="en-US">
                <a:solidFill>
                  <a:srgbClr val="434343"/>
                </a:solidFill>
              </a:rPr>
              <a:t> </a:t>
            </a:r>
            <a:r>
              <a:rPr lang="en-US">
                <a:solidFill>
                  <a:srgbClr val="434343"/>
                </a:solidFill>
              </a:rPr>
              <a:t> </a:t>
            </a:r>
            <a:endParaRPr>
              <a:solidFill>
                <a:srgbClr val="434343"/>
              </a:solidFill>
            </a:endParaRPr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>
                <a:solidFill>
                  <a:srgbClr val="434343"/>
                </a:solidFill>
              </a:rPr>
              <a:t>Free: Start Gatekeeper training resources still available</a:t>
            </a:r>
            <a:endParaRPr>
              <a:solidFill>
                <a:srgbClr val="434343"/>
              </a:solidFill>
            </a:endParaRPr>
          </a:p>
          <a:p>
            <a:pPr indent="-3429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cdphe.colorado.gov/suicide-prevention/training</a:t>
            </a:r>
            <a:r>
              <a:rPr lang="en-US">
                <a:solidFill>
                  <a:srgbClr val="434343"/>
                </a:solidFill>
              </a:rPr>
              <a:t> </a:t>
            </a:r>
            <a:endParaRPr>
              <a:solidFill>
                <a:srgbClr val="434343"/>
              </a:solidFill>
            </a:endParaRPr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Hard copy materials</a:t>
            </a:r>
            <a:r>
              <a:rPr lang="en-US">
                <a:solidFill>
                  <a:srgbClr val="434343"/>
                </a:solidFill>
              </a:rPr>
              <a:t>  available!</a:t>
            </a:r>
            <a:endParaRPr>
              <a:solidFill>
                <a:srgbClr val="434343"/>
              </a:solidFill>
            </a:endParaRPr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7"/>
              </a:rPr>
              <a:t>QPR</a:t>
            </a:r>
            <a:r>
              <a:rPr lang="en-US">
                <a:solidFill>
                  <a:srgbClr val="434343"/>
                </a:solidFill>
              </a:rPr>
              <a:t>/</a:t>
            </a:r>
            <a:r>
              <a:rPr lang="en-US" u="sng">
                <a:solidFill>
                  <a:schemeClr val="hlink"/>
                </a:solidFill>
                <a:hlinkClick r:id="rId8"/>
              </a:rPr>
              <a:t>MHFA</a:t>
            </a:r>
            <a:r>
              <a:rPr lang="en-US">
                <a:solidFill>
                  <a:srgbClr val="434343"/>
                </a:solidFill>
              </a:rPr>
              <a:t> booklets for non-grantees</a:t>
            </a:r>
            <a:endParaRPr>
              <a:solidFill>
                <a:srgbClr val="434343"/>
              </a:solidFill>
            </a:endParaRPr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>
                <a:solidFill>
                  <a:srgbClr val="434343"/>
                </a:solidFill>
              </a:rPr>
              <a:t>Colorado Zero Suicide Website Version 1.0 Up! </a:t>
            </a:r>
            <a:endParaRPr>
              <a:solidFill>
                <a:srgbClr val="434343"/>
              </a:solidFill>
            </a:endParaRPr>
          </a:p>
          <a:p>
            <a:pPr indent="-3429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9"/>
              </a:rPr>
              <a:t>cdphe.colorado.gov/suicide-prevention/zero-suicide-colorado</a:t>
            </a:r>
            <a:r>
              <a:rPr lang="en-US">
                <a:solidFill>
                  <a:srgbClr val="434343"/>
                </a:solidFill>
              </a:rPr>
              <a:t> </a:t>
            </a:r>
            <a:endParaRPr>
              <a:solidFill>
                <a:srgbClr val="434343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-209550" lvl="0" marL="355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1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09550" lvl="0" marL="355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1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6" name="Google Shape;356;gd02ba9944c_0_472"/>
          <p:cNvSpPr/>
          <p:nvPr/>
        </p:nvSpPr>
        <p:spPr>
          <a:xfrm>
            <a:off x="8558036" y="0"/>
            <a:ext cx="93000" cy="6858000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gd02ba9944c_0_472"/>
          <p:cNvSpPr/>
          <p:nvPr/>
        </p:nvSpPr>
        <p:spPr>
          <a:xfrm>
            <a:off x="8974932" y="0"/>
            <a:ext cx="169200" cy="6858000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d02ba9944c_0_472"/>
          <p:cNvSpPr/>
          <p:nvPr/>
        </p:nvSpPr>
        <p:spPr>
          <a:xfrm>
            <a:off x="8719871" y="-6350"/>
            <a:ext cx="75000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D0D2D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d02ba9944c_0_472"/>
          <p:cNvSpPr/>
          <p:nvPr/>
        </p:nvSpPr>
        <p:spPr>
          <a:xfrm>
            <a:off x="8709364" y="0"/>
            <a:ext cx="93000" cy="68580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gd02ba9944c_0_472"/>
          <p:cNvSpPr/>
          <p:nvPr/>
        </p:nvSpPr>
        <p:spPr>
          <a:xfrm>
            <a:off x="2" y="0"/>
            <a:ext cx="75000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D0D2D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gd02ba9944c_0_472"/>
          <p:cNvSpPr txBox="1"/>
          <p:nvPr/>
        </p:nvSpPr>
        <p:spPr>
          <a:xfrm>
            <a:off x="133475" y="228599"/>
            <a:ext cx="8417100" cy="10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Updates</a:t>
            </a:r>
            <a:endParaRPr b="1" i="0" sz="36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7142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gd02ba9944c_0_47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3471" y="6077360"/>
            <a:ext cx="3146019" cy="760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4"/>
          <p:cNvSpPr txBox="1"/>
          <p:nvPr>
            <p:ph type="title"/>
          </p:nvPr>
        </p:nvSpPr>
        <p:spPr>
          <a:xfrm>
            <a:off x="761999" y="1143000"/>
            <a:ext cx="8001001" cy="3886200"/>
          </a:xfrm>
          <a:prstGeom prst="rect">
            <a:avLst/>
          </a:prstGeom>
          <a:solidFill>
            <a:srgbClr val="595959">
              <a:alpha val="6666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i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b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Next Meeting: </a:t>
            </a:r>
            <a:b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June 24, 2021- 10 – 11 am</a:t>
            </a:r>
            <a:b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LGBTQ+ Provider Training </a:t>
            </a:r>
            <a:b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Email topic suggestions, questions, needs to</a:t>
            </a:r>
            <a:b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Sarah.Brummett@state.co.us</a:t>
            </a: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914400" y="5257800"/>
            <a:ext cx="7696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8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4"/>
          <p:cNvSpPr/>
          <p:nvPr/>
        </p:nvSpPr>
        <p:spPr>
          <a:xfrm>
            <a:off x="76200" y="0"/>
            <a:ext cx="152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4"/>
          <p:cNvSpPr/>
          <p:nvPr/>
        </p:nvSpPr>
        <p:spPr>
          <a:xfrm>
            <a:off x="273844" y="0"/>
            <a:ext cx="245268" cy="6858000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356" y="5715000"/>
            <a:ext cx="5688718" cy="1041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rey Content Slides - Color Logo Altern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2017-08-31T14:22:44Z</dcterms:created>
  <dc:creator>Foster, David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2017-08-30T00:00:00Z</vt:filetime>
  </property>
  <property fmtid="{D5CDD505-2E9C-101B-9397-08002B2CF9AE}" pid="3" name="LastSaved">
    <vt:filetime>2017-08-31T00:00:00Z</vt:filetime>
  </property>
</Properties>
</file>