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Slabo 13px"/>
      <p:regular r:id="rId15"/>
    </p:embeddedFont>
    <p:embeddedFont>
      <p:font typeface="Trebuchet MS" panose="020B0603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72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2cf88e768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82cf88e768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85" name="Google Shape;85;g82cf88e768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2d22148c3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82d22148c3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174" name="Google Shape;174;g82d22148c3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2cf88e768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82cf88e768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Colorado’s 65 and over age group is the third fastest growing in the nation, and is causing a demographic shift in the population (SAPGA) </a:t>
            </a:r>
            <a:endParaRPr/>
          </a:p>
          <a:p>
            <a:pPr marL="457200" lvl="0" indent="-298450" algn="l" rtl="0">
              <a:lnSpc>
                <a:spcPct val="100000"/>
              </a:lnSpc>
              <a:spcBef>
                <a:spcPts val="0"/>
              </a:spcBef>
              <a:spcAft>
                <a:spcPts val="0"/>
              </a:spcAft>
              <a:buSzPts val="1100"/>
              <a:buAutoNum type="arabicPeriod"/>
            </a:pPr>
            <a:r>
              <a:rPr lang="en"/>
              <a:t>Including issues like general medical conditions which can be painful or can limit life expectancy, loss of function and mobility causing loss of independence, social isolation, recent death of a loved one/spouse, depression, access to lethal means (firearms, alcohol or medication), and impulsivity, feeling they have lived long enough. However depression and suicide are NOT normal parts of aging</a:t>
            </a:r>
            <a:endParaRPr/>
          </a:p>
          <a:p>
            <a:pPr marL="457200" lvl="0" indent="-298450" algn="l" rtl="0">
              <a:lnSpc>
                <a:spcPct val="100000"/>
              </a:lnSpc>
              <a:spcBef>
                <a:spcPts val="0"/>
              </a:spcBef>
              <a:spcAft>
                <a:spcPts val="0"/>
              </a:spcAft>
              <a:buSzPts val="1100"/>
              <a:buAutoNum type="arabicPeriod"/>
            </a:pPr>
            <a:r>
              <a:rPr lang="en"/>
              <a:t>Older adults are often more frail, more likely to have a plan, are more determined, and are more isolated and therefore less likely to be rescued, which make them more likely to die from a suicide attempt than younger adults. </a:t>
            </a:r>
            <a:endParaRPr/>
          </a:p>
          <a:p>
            <a:pPr marL="457200" lvl="0" indent="-298450" algn="l" rtl="0">
              <a:lnSpc>
                <a:spcPct val="100000"/>
              </a:lnSpc>
              <a:spcBef>
                <a:spcPts val="0"/>
              </a:spcBef>
              <a:spcAft>
                <a:spcPts val="0"/>
              </a:spcAft>
              <a:buSzPts val="1100"/>
              <a:buAutoNum type="arabicPeriod"/>
            </a:pPr>
            <a:r>
              <a:rPr lang="en"/>
              <a:t>Suicide rates among older adult males are high at the national level, and in Colorado older adult males have the highest suicide rate across all age groups (CDPHE data)</a:t>
            </a:r>
            <a:endParaRPr/>
          </a:p>
        </p:txBody>
      </p:sp>
      <p:sp>
        <p:nvSpPr>
          <p:cNvPr id="93" name="Google Shape;93;g82cf88e768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2d22148c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82d22148c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When comparing suicide rates in Colorado across different age groups, the older adult suicide rate is a nearly 23%, which is less than the younger adult age groups, but much greater than children and youth rates.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solidFill>
                  <a:schemeClr val="dk1"/>
                </a:solidFill>
              </a:rPr>
              <a:t>(CDPHE report)</a:t>
            </a:r>
            <a:endParaRPr/>
          </a:p>
        </p:txBody>
      </p:sp>
      <p:sp>
        <p:nvSpPr>
          <p:cNvPr id="102" name="Google Shape;102;g82d22148c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2d22148c3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82d22148c3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However, when we look across both age groups and sex, males consistently have higher rates of suicide than women and older adult males have the highest suicide death rate across all categories.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solidFill>
                  <a:schemeClr val="dk1"/>
                </a:solidFill>
              </a:rPr>
              <a:t>(CDPHE report)</a:t>
            </a:r>
            <a:endParaRPr/>
          </a:p>
        </p:txBody>
      </p:sp>
      <p:sp>
        <p:nvSpPr>
          <p:cNvPr id="112" name="Google Shape;112;g82d22148c3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2d22148c3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82d22148c3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Almost 82% of older adult suicides occur in a home, which is notably higher than the younger age groups at 74%, and may relate to the key factor of immobility and isolation mentioned earlier.</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(CDPHE report)</a:t>
            </a:r>
            <a:endParaRPr/>
          </a:p>
        </p:txBody>
      </p:sp>
      <p:sp>
        <p:nvSpPr>
          <p:cNvPr id="122" name="Google Shape;122;g82d22148c3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2d22148c3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82d22148c3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As we’ve already seen, suicide by firearms make up the majority of suicide deaths across all age groups. However for older adults, suicide by firearms account for nearly 69% of all suicide deaths in Colorado, which is 20% higher than all other ages.</a:t>
            </a:r>
            <a:endParaRPr/>
          </a:p>
          <a:p>
            <a:pPr marL="0" lvl="0" indent="0" algn="l" rtl="0">
              <a:spcBef>
                <a:spcPts val="0"/>
              </a:spcBef>
              <a:spcAft>
                <a:spcPts val="0"/>
              </a:spcAft>
              <a:buClr>
                <a:schemeClr val="dk1"/>
              </a:buClr>
              <a:buSzPts val="1200"/>
              <a:buFont typeface="Calibri"/>
              <a:buNone/>
            </a:pPr>
            <a:r>
              <a:rPr lang="en"/>
              <a:t> </a:t>
            </a:r>
            <a:endParaRPr/>
          </a:p>
          <a:p>
            <a:pPr marL="0" lvl="0" indent="0" algn="l" rtl="0">
              <a:spcBef>
                <a:spcPts val="0"/>
              </a:spcBef>
              <a:spcAft>
                <a:spcPts val="0"/>
              </a:spcAft>
              <a:buClr>
                <a:schemeClr val="dk1"/>
              </a:buClr>
              <a:buSzPts val="1200"/>
              <a:buFont typeface="Calibri"/>
              <a:buNone/>
            </a:pPr>
            <a:r>
              <a:rPr lang="en"/>
              <a:t>(CDPHE report)</a:t>
            </a:r>
            <a:endParaRPr/>
          </a:p>
        </p:txBody>
      </p:sp>
      <p:sp>
        <p:nvSpPr>
          <p:cNvPr id="132" name="Google Shape;132;g82d22148c3_0_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2d22148c3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82d22148c3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table lists the top 5 contributing circumstances to older adult suicide, with having a physical health problem and current depressed mood as the most prevalent.</a:t>
            </a:r>
            <a:endParaRPr/>
          </a:p>
          <a:p>
            <a:pPr marL="0" lvl="0" indent="0" algn="l" rtl="0">
              <a:spcBef>
                <a:spcPts val="0"/>
              </a:spcBef>
              <a:spcAft>
                <a:spcPts val="0"/>
              </a:spcAft>
              <a:buClr>
                <a:schemeClr val="dk1"/>
              </a:buClr>
              <a:buSzPts val="1200"/>
              <a:buFont typeface="Calibri"/>
              <a:buNone/>
            </a:pPr>
            <a:r>
              <a:rPr lang="en"/>
              <a:t> </a:t>
            </a:r>
            <a:endParaRPr/>
          </a:p>
          <a:p>
            <a:pPr marL="0" lvl="0" indent="0" algn="l" rtl="0">
              <a:spcBef>
                <a:spcPts val="0"/>
              </a:spcBef>
              <a:spcAft>
                <a:spcPts val="0"/>
              </a:spcAft>
              <a:buClr>
                <a:schemeClr val="dk1"/>
              </a:buClr>
              <a:buSzPts val="1200"/>
              <a:buFont typeface="Calibri"/>
              <a:buNone/>
            </a:pPr>
            <a:r>
              <a:rPr lang="en"/>
              <a:t>(CDPHE report)</a:t>
            </a:r>
            <a:endParaRPr/>
          </a:p>
        </p:txBody>
      </p:sp>
      <p:sp>
        <p:nvSpPr>
          <p:cNvPr id="142" name="Google Shape;142;g82d22148c3_0_1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2cf88e768_0_3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400"/>
              <a:buFont typeface="Calibri"/>
              <a:buNone/>
            </a:pPr>
            <a:r>
              <a:rPr lang="en">
                <a:latin typeface="Trebuchet MS"/>
                <a:ea typeface="Trebuchet MS"/>
                <a:cs typeface="Trebuchet MS"/>
                <a:sym typeface="Trebuchet MS"/>
              </a:rPr>
              <a:t>So what does all of this information tell us? Well, since there are many unique and specific risk factors affecting older adults,.suicide prevention for this population requires many different strategies, including the integration of multiple protective factors </a:t>
            </a:r>
            <a:endParaRPr>
              <a:latin typeface="Trebuchet MS"/>
              <a:ea typeface="Trebuchet MS"/>
              <a:cs typeface="Trebuchet MS"/>
              <a:sym typeface="Trebuchet MS"/>
            </a:endParaRPr>
          </a:p>
        </p:txBody>
      </p:sp>
      <p:sp>
        <p:nvSpPr>
          <p:cNvPr id="152" name="Google Shape;152;g82cf88e768_0_328:notes"/>
          <p:cNvSpPr>
            <a:spLocks noGrp="1" noRot="1" noChangeAspect="1"/>
          </p:cNvSpPr>
          <p:nvPr>
            <p:ph type="sldImg" idx="2"/>
          </p:nvPr>
        </p:nvSpPr>
        <p:spPr>
          <a:xfrm>
            <a:off x="-228600" y="1143000"/>
            <a:ext cx="7315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2d22148c3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400"/>
              <a:buFont typeface="Calibri"/>
              <a:buNone/>
            </a:pPr>
            <a:r>
              <a:rPr lang="en">
                <a:latin typeface="Trebuchet MS"/>
                <a:ea typeface="Trebuchet MS"/>
                <a:cs typeface="Trebuchet MS"/>
                <a:sym typeface="Trebuchet MS"/>
              </a:rPr>
              <a:t>We should: </a:t>
            </a:r>
            <a:endParaRPr>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400"/>
              <a:buFont typeface="Calibri"/>
              <a:buNone/>
            </a:pPr>
            <a:endParaRPr>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400"/>
              <a:buFont typeface="Calibri"/>
              <a:buNone/>
            </a:pPr>
            <a:r>
              <a:rPr lang="en">
                <a:latin typeface="Trebuchet MS"/>
                <a:ea typeface="Trebuchet MS"/>
                <a:cs typeface="Trebuchet MS"/>
                <a:sym typeface="Trebuchet MS"/>
              </a:rPr>
              <a:t>Address social isolation and lack of access to social support for at-risk older adults to increase connectedness (Friendship Line, Senior Talk Line, peer/community support programs)</a:t>
            </a:r>
            <a:endParaRPr>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400"/>
              <a:buFont typeface="Calibri"/>
              <a:buNone/>
            </a:pPr>
            <a:endParaRPr>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400"/>
              <a:buFont typeface="Calibri"/>
              <a:buNone/>
            </a:pPr>
            <a:r>
              <a:rPr lang="en">
                <a:latin typeface="Trebuchet MS"/>
                <a:ea typeface="Trebuchet MS"/>
                <a:cs typeface="Trebuchet MS"/>
                <a:sym typeface="Trebuchet MS"/>
              </a:rPr>
              <a:t>Provide resources to reduce disability and increase independent function (resources to promote/support self-care, community resources)</a:t>
            </a:r>
            <a:endParaRPr>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400"/>
              <a:buFont typeface="Calibri"/>
              <a:buNone/>
            </a:pPr>
            <a:endParaRPr>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400"/>
              <a:buFont typeface="Calibri"/>
              <a:buNone/>
            </a:pPr>
            <a:r>
              <a:rPr lang="en">
                <a:latin typeface="Trebuchet MS"/>
                <a:ea typeface="Trebuchet MS"/>
                <a:cs typeface="Trebuchet MS"/>
                <a:sym typeface="Trebuchet MS"/>
              </a:rPr>
              <a:t>Ensure we have the health care resources, mental health resources, and a workforce that can meet the needs of its aging population: including nursing homes, assisted living communities, home health agencies, caregivers, and other professionals to work with the aging population.  </a:t>
            </a:r>
            <a:endParaRPr>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400"/>
              <a:buFont typeface="Calibri"/>
              <a:buNone/>
            </a:pPr>
            <a:endParaRPr>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400"/>
              <a:buFont typeface="Calibri"/>
              <a:buNone/>
            </a:pPr>
            <a:r>
              <a:rPr lang="en">
                <a:latin typeface="Trebuchet MS"/>
                <a:ea typeface="Trebuchet MS"/>
                <a:cs typeface="Trebuchet MS"/>
                <a:sym typeface="Trebuchet MS"/>
              </a:rPr>
              <a:t>Increase education and awareness through training: Prior longitudinal research has shown that nearly 70 percent of older adults who died by suicide had made a health care visit in the month prior to death, with over 50 percent seeing a primary care provider during that time period." - Providers are in an important position to recognize warning signs, ask older adults about thoughts of suicide and help refer them to a helpful resource.</a:t>
            </a:r>
            <a:endParaRPr>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400"/>
              <a:buFont typeface="Calibri"/>
              <a:buNone/>
            </a:pPr>
            <a:endParaRPr>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400"/>
              <a:buFont typeface="Calibri"/>
              <a:buNone/>
            </a:pPr>
            <a:r>
              <a:rPr lang="en">
                <a:latin typeface="Trebuchet MS"/>
                <a:ea typeface="Trebuchet MS"/>
                <a:cs typeface="Trebuchet MS"/>
                <a:sym typeface="Trebuchet MS"/>
              </a:rPr>
              <a:t>Educate, increase awareness and increase lethal means safety (safe gun storage, medication lock boxes)</a:t>
            </a:r>
            <a:endParaRPr>
              <a:latin typeface="Trebuchet MS"/>
              <a:ea typeface="Trebuchet MS"/>
              <a:cs typeface="Trebuchet MS"/>
              <a:sym typeface="Trebuchet MS"/>
            </a:endParaRPr>
          </a:p>
        </p:txBody>
      </p:sp>
      <p:sp>
        <p:nvSpPr>
          <p:cNvPr id="165" name="Google Shape;165;g82d22148c3_0_152:notes"/>
          <p:cNvSpPr>
            <a:spLocks noGrp="1" noRot="1" noChangeAspect="1"/>
          </p:cNvSpPr>
          <p:nvPr>
            <p:ph type="sldImg" idx="2"/>
          </p:nvPr>
        </p:nvSpPr>
        <p:spPr>
          <a:xfrm>
            <a:off x="-228600" y="1143000"/>
            <a:ext cx="7315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ey Content - Text Slide">
  <p:cSld name="Grey Content - Text Slide">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304800" y="114300"/>
            <a:ext cx="8534400" cy="342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chemeClr val="lt1"/>
              </a:buClr>
              <a:buSzPts val="1400"/>
              <a:buFont typeface="Arial"/>
              <a:buNone/>
              <a:defRPr sz="2800" b="1"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560"/>
              </a:spcBef>
              <a:spcAft>
                <a:spcPts val="0"/>
              </a:spcAft>
              <a:buClr>
                <a:schemeClr val="lt1"/>
              </a:buClr>
              <a:buSzPts val="1400"/>
              <a:buFont typeface="Arial"/>
              <a:buNone/>
              <a:defRPr sz="2800" b="1"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body" idx="2"/>
          </p:nvPr>
        </p:nvSpPr>
        <p:spPr>
          <a:xfrm>
            <a:off x="304800" y="685800"/>
            <a:ext cx="8458200" cy="33147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rey Content - Text Slide 1">
  <p:cSld name="Grey Content - Text Slide 1">
    <p:spTree>
      <p:nvGrpSpPr>
        <p:cNvPr id="1" name="Shape 5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rey Content - Picture Slide 1">
  <p:cSld name="Grey Content - Picture Slide 1">
    <p:spTree>
      <p:nvGrpSpPr>
        <p:cNvPr id="1" name="Shape 58"/>
        <p:cNvGrpSpPr/>
        <p:nvPr/>
      </p:nvGrpSpPr>
      <p:grpSpPr>
        <a:xfrm>
          <a:off x="0" y="0"/>
          <a:ext cx="0" cy="0"/>
          <a:chOff x="0" y="0"/>
          <a:chExt cx="0" cy="0"/>
        </a:xfrm>
      </p:grpSpPr>
      <p:sp>
        <p:nvSpPr>
          <p:cNvPr id="59" name="Google Shape;59;p16"/>
          <p:cNvSpPr txBox="1">
            <a:spLocks noGrp="1"/>
          </p:cNvSpPr>
          <p:nvPr>
            <p:ph type="body" idx="1"/>
          </p:nvPr>
        </p:nvSpPr>
        <p:spPr>
          <a:xfrm>
            <a:off x="398551" y="649688"/>
            <a:ext cx="8534400" cy="342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chemeClr val="lt1"/>
              </a:buClr>
              <a:buSzPts val="1400"/>
              <a:buFont typeface="Arial"/>
              <a:buNone/>
              <a:defRPr sz="2800" b="1" i="0" u="none" strike="noStrike" cap="none">
                <a:solidFill>
                  <a:schemeClr val="lt1"/>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ey Content - Picture Slide">
  <p:cSld name="Grey Content - Picture Slide">
    <p:spTree>
      <p:nvGrpSpPr>
        <p:cNvPr id="1" name="Shape 60"/>
        <p:cNvGrpSpPr/>
        <p:nvPr/>
      </p:nvGrpSpPr>
      <p:grpSpPr>
        <a:xfrm>
          <a:off x="0" y="0"/>
          <a:ext cx="0" cy="0"/>
          <a:chOff x="0" y="0"/>
          <a:chExt cx="0" cy="0"/>
        </a:xfrm>
      </p:grpSpPr>
      <p:sp>
        <p:nvSpPr>
          <p:cNvPr id="61" name="Google Shape;61;p17"/>
          <p:cNvSpPr>
            <a:spLocks noGrp="1"/>
          </p:cNvSpPr>
          <p:nvPr>
            <p:ph type="pic" idx="2"/>
          </p:nvPr>
        </p:nvSpPr>
        <p:spPr>
          <a:xfrm>
            <a:off x="228600" y="742950"/>
            <a:ext cx="8686800" cy="3657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7"/>
          <p:cNvSpPr txBox="1">
            <a:spLocks noGrp="1"/>
          </p:cNvSpPr>
          <p:nvPr>
            <p:ph type="body" idx="1"/>
          </p:nvPr>
        </p:nvSpPr>
        <p:spPr>
          <a:xfrm>
            <a:off x="228600" y="114300"/>
            <a:ext cx="8534400" cy="342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chemeClr val="lt1"/>
              </a:buClr>
              <a:buSzPts val="1400"/>
              <a:buFont typeface="Arial"/>
              <a:buNone/>
              <a:defRPr sz="2800" b="1" i="0" u="none" strike="noStrike" cap="none">
                <a:solidFill>
                  <a:schemeClr val="lt1"/>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6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6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y Content - Picture Slide 1">
  <p:cSld name="Grey Content - Picture Slide 1">
    <p:spTree>
      <p:nvGrpSpPr>
        <p:cNvPr id="1" name="Shape 69"/>
        <p:cNvGrpSpPr/>
        <p:nvPr/>
      </p:nvGrpSpPr>
      <p:grpSpPr>
        <a:xfrm>
          <a:off x="0" y="0"/>
          <a:ext cx="0" cy="0"/>
          <a:chOff x="0" y="0"/>
          <a:chExt cx="0" cy="0"/>
        </a:xfrm>
      </p:grpSpPr>
      <p:sp>
        <p:nvSpPr>
          <p:cNvPr id="70" name="Google Shape;70;p21"/>
          <p:cNvSpPr txBox="1">
            <a:spLocks noGrp="1"/>
          </p:cNvSpPr>
          <p:nvPr>
            <p:ph type="body" idx="1"/>
          </p:nvPr>
        </p:nvSpPr>
        <p:spPr>
          <a:xfrm>
            <a:off x="398550" y="649688"/>
            <a:ext cx="8534400" cy="342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chemeClr val="lt1"/>
              </a:buClr>
              <a:buSzPts val="1400"/>
              <a:buFont typeface="Arial"/>
              <a:buNone/>
              <a:defRPr sz="2800" b="1" i="0" u="none" strike="noStrike" cap="none">
                <a:solidFill>
                  <a:schemeClr val="lt1"/>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ey Content - Text Slide">
  <p:cSld name="Grey Content - Text Slide">
    <p:spTree>
      <p:nvGrpSpPr>
        <p:cNvPr id="1" name="Shape 71"/>
        <p:cNvGrpSpPr/>
        <p:nvPr/>
      </p:nvGrpSpPr>
      <p:grpSpPr>
        <a:xfrm>
          <a:off x="0" y="0"/>
          <a:ext cx="0" cy="0"/>
          <a:chOff x="0" y="0"/>
          <a:chExt cx="0" cy="0"/>
        </a:xfrm>
      </p:grpSpPr>
      <p:sp>
        <p:nvSpPr>
          <p:cNvPr id="72" name="Google Shape;72;p22"/>
          <p:cNvSpPr txBox="1">
            <a:spLocks noGrp="1"/>
          </p:cNvSpPr>
          <p:nvPr>
            <p:ph type="body" idx="1"/>
          </p:nvPr>
        </p:nvSpPr>
        <p:spPr>
          <a:xfrm>
            <a:off x="304800" y="114300"/>
            <a:ext cx="8534400" cy="342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chemeClr val="lt1"/>
              </a:buClr>
              <a:buSzPts val="1400"/>
              <a:buFont typeface="Arial"/>
              <a:buNone/>
              <a:defRPr sz="2800" b="1"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560"/>
              </a:spcBef>
              <a:spcAft>
                <a:spcPts val="0"/>
              </a:spcAft>
              <a:buClr>
                <a:schemeClr val="lt1"/>
              </a:buClr>
              <a:buSzPts val="1400"/>
              <a:buFont typeface="Arial"/>
              <a:buNone/>
              <a:defRPr sz="2800" b="1"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body" idx="2"/>
          </p:nvPr>
        </p:nvSpPr>
        <p:spPr>
          <a:xfrm>
            <a:off x="304800" y="685800"/>
            <a:ext cx="8458200" cy="33147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ey Content - Picture Slide">
  <p:cSld name="Grey Content - Picture Slide">
    <p:spTree>
      <p:nvGrpSpPr>
        <p:cNvPr id="1" name="Shape 74"/>
        <p:cNvGrpSpPr/>
        <p:nvPr/>
      </p:nvGrpSpPr>
      <p:grpSpPr>
        <a:xfrm>
          <a:off x="0" y="0"/>
          <a:ext cx="0" cy="0"/>
          <a:chOff x="0" y="0"/>
          <a:chExt cx="0" cy="0"/>
        </a:xfrm>
      </p:grpSpPr>
      <p:sp>
        <p:nvSpPr>
          <p:cNvPr id="75" name="Google Shape;75;p23"/>
          <p:cNvSpPr>
            <a:spLocks noGrp="1"/>
          </p:cNvSpPr>
          <p:nvPr>
            <p:ph type="pic" idx="2"/>
          </p:nvPr>
        </p:nvSpPr>
        <p:spPr>
          <a:xfrm>
            <a:off x="228600" y="742950"/>
            <a:ext cx="8686800" cy="3657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23"/>
          <p:cNvSpPr txBox="1">
            <a:spLocks noGrp="1"/>
          </p:cNvSpPr>
          <p:nvPr>
            <p:ph type="body" idx="1"/>
          </p:nvPr>
        </p:nvSpPr>
        <p:spPr>
          <a:xfrm>
            <a:off x="228600" y="114300"/>
            <a:ext cx="8534400" cy="342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chemeClr val="lt1"/>
              </a:buClr>
              <a:buSzPts val="1400"/>
              <a:buFont typeface="Arial"/>
              <a:buNone/>
              <a:defRPr sz="2800" b="1" i="0" u="none" strike="noStrike" cap="none">
                <a:solidFill>
                  <a:schemeClr val="lt1"/>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7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a:off x="446486" y="281289"/>
            <a:ext cx="7715100" cy="659100"/>
          </a:xfrm>
          <a:prstGeom prst="rect">
            <a:avLst/>
          </a:prstGeom>
          <a:noFill/>
          <a:ln>
            <a:noFill/>
          </a:ln>
        </p:spPr>
        <p:txBody>
          <a:bodyPr spcFirstLastPara="1" wrap="square" lIns="64275" tIns="32125" rIns="64275" bIns="32125" anchor="t" anchorCtr="0">
            <a:noAutofit/>
          </a:bodyPr>
          <a:lstStyle>
            <a:lvl1pPr marR="0" lvl="0" algn="l" rtl="0">
              <a:lnSpc>
                <a:spcPct val="100000"/>
              </a:lnSpc>
              <a:spcBef>
                <a:spcPts val="0"/>
              </a:spcBef>
              <a:spcAft>
                <a:spcPts val="0"/>
              </a:spcAft>
              <a:buClr>
                <a:srgbClr val="000000"/>
              </a:buClr>
              <a:buSzPts val="3600"/>
              <a:buFont typeface="Arial"/>
              <a:buNone/>
              <a:defRPr sz="42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3600"/>
              <a:buFont typeface="Arial"/>
              <a:buNone/>
              <a:defRPr sz="4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3600"/>
              <a:buFont typeface="Arial"/>
              <a:buNone/>
              <a:defRPr sz="4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3600"/>
              <a:buFont typeface="Arial"/>
              <a:buNone/>
              <a:defRPr sz="4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3600"/>
              <a:buFont typeface="Arial"/>
              <a:buNone/>
              <a:defRPr sz="4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3600"/>
              <a:buFont typeface="Arial"/>
              <a:buNone/>
              <a:defRPr sz="4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3600"/>
              <a:buFont typeface="Arial"/>
              <a:buNone/>
              <a:defRPr sz="4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3600"/>
              <a:buFont typeface="Arial"/>
              <a:buNone/>
              <a:defRPr sz="4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3600"/>
              <a:buFont typeface="Arial"/>
              <a:buNone/>
              <a:defRPr sz="4600" b="1" i="1" u="none" strike="noStrike" cap="none">
                <a:solidFill>
                  <a:srgbClr val="FFFFFF"/>
                </a:solidFill>
                <a:latin typeface="Trebuchet MS"/>
                <a:ea typeface="Trebuchet MS"/>
                <a:cs typeface="Trebuchet MS"/>
                <a:sym typeface="Trebuchet MS"/>
              </a:defRPr>
            </a:lvl9pPr>
          </a:lstStyle>
          <a:p>
            <a:endParaRPr/>
          </a:p>
        </p:txBody>
      </p:sp>
      <p:sp>
        <p:nvSpPr>
          <p:cNvPr id="80" name="Google Shape;80;p25"/>
          <p:cNvSpPr txBox="1">
            <a:spLocks noGrp="1"/>
          </p:cNvSpPr>
          <p:nvPr>
            <p:ph type="body" idx="1"/>
          </p:nvPr>
        </p:nvSpPr>
        <p:spPr>
          <a:xfrm>
            <a:off x="457647" y="1004592"/>
            <a:ext cx="7715100" cy="3455700"/>
          </a:xfrm>
          <a:prstGeom prst="rect">
            <a:avLst/>
          </a:prstGeom>
          <a:noFill/>
          <a:ln>
            <a:noFill/>
          </a:ln>
        </p:spPr>
        <p:txBody>
          <a:bodyPr spcFirstLastPara="1" wrap="square" lIns="64275" tIns="32125" rIns="64275" bIns="32125" anchor="t" anchorCtr="0">
            <a:noAutofit/>
          </a:bodyPr>
          <a:lstStyle>
            <a:lvl1pPr marL="457200" marR="0" lvl="0" indent="-228600" algn="l" rtl="0">
              <a:lnSpc>
                <a:spcPct val="100000"/>
              </a:lnSpc>
              <a:spcBef>
                <a:spcPts val="2953"/>
              </a:spcBef>
              <a:spcAft>
                <a:spcPts val="0"/>
              </a:spcAft>
              <a:buClr>
                <a:srgbClr val="000000"/>
              </a:buClr>
              <a:buSzPts val="1800"/>
              <a:buFont typeface="Arial"/>
              <a:buNone/>
              <a:defRPr sz="21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2953"/>
              </a:spcBef>
              <a:spcAft>
                <a:spcPts val="0"/>
              </a:spcAft>
              <a:buClr>
                <a:srgbClr val="000000"/>
              </a:buClr>
              <a:buSzPts val="1400"/>
              <a:buFont typeface="Arial"/>
              <a:buNone/>
              <a:defRPr sz="21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2953"/>
              </a:spcBef>
              <a:spcAft>
                <a:spcPts val="0"/>
              </a:spcAft>
              <a:buClr>
                <a:srgbClr val="000000"/>
              </a:buClr>
              <a:buSzPts val="1400"/>
              <a:buFont typeface="Arial"/>
              <a:buNone/>
              <a:defRPr sz="21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2953"/>
              </a:spcBef>
              <a:spcAft>
                <a:spcPts val="0"/>
              </a:spcAft>
              <a:buClr>
                <a:srgbClr val="000000"/>
              </a:buClr>
              <a:buSzPts val="1400"/>
              <a:buFont typeface="Arial"/>
              <a:buNone/>
              <a:defRPr sz="21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2953"/>
              </a:spcBef>
              <a:spcAft>
                <a:spcPts val="0"/>
              </a:spcAft>
              <a:buClr>
                <a:srgbClr val="000000"/>
              </a:buClr>
              <a:buSzPts val="1400"/>
              <a:buFont typeface="Arial"/>
              <a:buNone/>
              <a:defRPr sz="21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2953"/>
              </a:spcBef>
              <a:spcAft>
                <a:spcPts val="0"/>
              </a:spcAft>
              <a:buClr>
                <a:srgbClr val="000000"/>
              </a:buClr>
              <a:buSzPts val="1400"/>
              <a:buFont typeface="Arial"/>
              <a:buNone/>
              <a:defRPr sz="21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953"/>
              </a:spcBef>
              <a:spcAft>
                <a:spcPts val="0"/>
              </a:spcAft>
              <a:buClr>
                <a:srgbClr val="000000"/>
              </a:buClr>
              <a:buSzPts val="1400"/>
              <a:buFont typeface="Arial"/>
              <a:buNone/>
              <a:defRPr sz="21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953"/>
              </a:spcBef>
              <a:spcAft>
                <a:spcPts val="0"/>
              </a:spcAft>
              <a:buClr>
                <a:srgbClr val="000000"/>
              </a:buClr>
              <a:buSzPts val="1400"/>
              <a:buFont typeface="Arial"/>
              <a:buNone/>
              <a:defRPr sz="21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953"/>
              </a:spcBef>
              <a:spcAft>
                <a:spcPts val="0"/>
              </a:spcAft>
              <a:buClr>
                <a:srgbClr val="000000"/>
              </a:buClr>
              <a:buSzPts val="1400"/>
              <a:buFont typeface="Arial"/>
              <a:buNone/>
              <a:defRPr sz="2100" b="0" i="0" u="none" strike="noStrike" cap="none">
                <a:solidFill>
                  <a:srgbClr val="5C6670"/>
                </a:solidFill>
                <a:latin typeface="Trebuchet MS"/>
                <a:ea typeface="Trebuchet MS"/>
                <a:cs typeface="Trebuchet MS"/>
                <a:sym typeface="Trebuchet MS"/>
              </a:defRPr>
            </a:lvl9pPr>
          </a:lstStyle>
          <a:p>
            <a:endParaRPr/>
          </a:p>
        </p:txBody>
      </p:sp>
      <p:sp>
        <p:nvSpPr>
          <p:cNvPr id="81" name="Google Shape;81;p25"/>
          <p:cNvSpPr txBox="1">
            <a:spLocks noGrp="1"/>
          </p:cNvSpPr>
          <p:nvPr>
            <p:ph type="sldNum" idx="12"/>
          </p:nvPr>
        </p:nvSpPr>
        <p:spPr>
          <a:xfrm>
            <a:off x="8556786"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buClr>
                <a:srgbClr val="53585F"/>
              </a:buClr>
              <a:buSzPts val="1300"/>
              <a:buFont typeface="Trebuchet MS"/>
              <a:buNone/>
              <a:defRPr sz="1300">
                <a:solidFill>
                  <a:srgbClr val="53585F"/>
                </a:solidFill>
                <a:latin typeface="Trebuchet MS"/>
                <a:ea typeface="Trebuchet MS"/>
                <a:cs typeface="Trebuchet MS"/>
                <a:sym typeface="Trebuchet MS"/>
              </a:defRPr>
            </a:lvl1pPr>
            <a:lvl2pPr marL="0" marR="0" lvl="1" indent="0" algn="l" rtl="0">
              <a:buClr>
                <a:srgbClr val="53585F"/>
              </a:buClr>
              <a:buSzPts val="1300"/>
              <a:buFont typeface="Trebuchet MS"/>
              <a:buNone/>
              <a:defRPr sz="1300">
                <a:solidFill>
                  <a:srgbClr val="53585F"/>
                </a:solidFill>
                <a:latin typeface="Trebuchet MS"/>
                <a:ea typeface="Trebuchet MS"/>
                <a:cs typeface="Trebuchet MS"/>
                <a:sym typeface="Trebuchet MS"/>
              </a:defRPr>
            </a:lvl2pPr>
            <a:lvl3pPr marL="0" marR="0" lvl="2" indent="0" algn="l" rtl="0">
              <a:buClr>
                <a:srgbClr val="53585F"/>
              </a:buClr>
              <a:buSzPts val="1300"/>
              <a:buFont typeface="Trebuchet MS"/>
              <a:buNone/>
              <a:defRPr sz="1300">
                <a:solidFill>
                  <a:srgbClr val="53585F"/>
                </a:solidFill>
                <a:latin typeface="Trebuchet MS"/>
                <a:ea typeface="Trebuchet MS"/>
                <a:cs typeface="Trebuchet MS"/>
                <a:sym typeface="Trebuchet MS"/>
              </a:defRPr>
            </a:lvl3pPr>
            <a:lvl4pPr marL="0" marR="0" lvl="3" indent="0" algn="l" rtl="0">
              <a:buClr>
                <a:srgbClr val="53585F"/>
              </a:buClr>
              <a:buSzPts val="1300"/>
              <a:buFont typeface="Trebuchet MS"/>
              <a:buNone/>
              <a:defRPr sz="1300">
                <a:solidFill>
                  <a:srgbClr val="53585F"/>
                </a:solidFill>
                <a:latin typeface="Trebuchet MS"/>
                <a:ea typeface="Trebuchet MS"/>
                <a:cs typeface="Trebuchet MS"/>
                <a:sym typeface="Trebuchet MS"/>
              </a:defRPr>
            </a:lvl4pPr>
            <a:lvl5pPr marL="0" marR="0" lvl="4" indent="0" algn="l" rtl="0">
              <a:buClr>
                <a:srgbClr val="53585F"/>
              </a:buClr>
              <a:buSzPts val="1300"/>
              <a:buFont typeface="Trebuchet MS"/>
              <a:buNone/>
              <a:defRPr sz="1300">
                <a:solidFill>
                  <a:srgbClr val="53585F"/>
                </a:solidFill>
                <a:latin typeface="Trebuchet MS"/>
                <a:ea typeface="Trebuchet MS"/>
                <a:cs typeface="Trebuchet MS"/>
                <a:sym typeface="Trebuchet MS"/>
              </a:defRPr>
            </a:lvl5pPr>
            <a:lvl6pPr marL="0" marR="0" lvl="5" indent="0" algn="l" rtl="0">
              <a:buClr>
                <a:srgbClr val="53585F"/>
              </a:buClr>
              <a:buSzPts val="1300"/>
              <a:buFont typeface="Trebuchet MS"/>
              <a:buNone/>
              <a:defRPr sz="1300">
                <a:solidFill>
                  <a:srgbClr val="53585F"/>
                </a:solidFill>
                <a:latin typeface="Trebuchet MS"/>
                <a:ea typeface="Trebuchet MS"/>
                <a:cs typeface="Trebuchet MS"/>
                <a:sym typeface="Trebuchet MS"/>
              </a:defRPr>
            </a:lvl6pPr>
            <a:lvl7pPr marL="0" marR="0" lvl="6" indent="0" algn="l" rtl="0">
              <a:buClr>
                <a:srgbClr val="53585F"/>
              </a:buClr>
              <a:buSzPts val="1300"/>
              <a:buFont typeface="Trebuchet MS"/>
              <a:buNone/>
              <a:defRPr sz="1300">
                <a:solidFill>
                  <a:srgbClr val="53585F"/>
                </a:solidFill>
                <a:latin typeface="Trebuchet MS"/>
                <a:ea typeface="Trebuchet MS"/>
                <a:cs typeface="Trebuchet MS"/>
                <a:sym typeface="Trebuchet MS"/>
              </a:defRPr>
            </a:lvl7pPr>
            <a:lvl8pPr marL="0" marR="0" lvl="7" indent="0" algn="l" rtl="0">
              <a:buClr>
                <a:srgbClr val="53585F"/>
              </a:buClr>
              <a:buSzPts val="1300"/>
              <a:buFont typeface="Trebuchet MS"/>
              <a:buNone/>
              <a:defRPr sz="1300">
                <a:solidFill>
                  <a:srgbClr val="53585F"/>
                </a:solidFill>
                <a:latin typeface="Trebuchet MS"/>
                <a:ea typeface="Trebuchet MS"/>
                <a:cs typeface="Trebuchet MS"/>
                <a:sym typeface="Trebuchet MS"/>
              </a:defRPr>
            </a:lvl8pPr>
            <a:lvl9pPr marL="0" marR="0" lvl="8" indent="0" algn="l" rtl="0">
              <a:buClr>
                <a:srgbClr val="53585F"/>
              </a:buClr>
              <a:buSzPts val="1300"/>
              <a:buFont typeface="Trebuchet MS"/>
              <a:buNone/>
              <a:defRPr sz="1300">
                <a:solidFill>
                  <a:srgbClr val="53585F"/>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5C666F"/>
          </a:solidFill>
          <a:ln>
            <a:noFill/>
          </a:ln>
        </p:spPr>
        <p:txBody>
          <a:bodyPr spcFirstLastPara="1" wrap="square" lIns="50800" tIns="50800" rIns="50800" bIns="50800" anchor="ctr" anchorCtr="0">
            <a:noAutofit/>
          </a:bodyPr>
          <a:lstStyle/>
          <a:p>
            <a:pPr marL="228593"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5C6670"/>
              </a:solidFill>
              <a:latin typeface="Trebuchet MS"/>
              <a:ea typeface="Trebuchet MS"/>
              <a:cs typeface="Trebuchet MS"/>
              <a:sym typeface="Trebuchet MS"/>
            </a:endParaRPr>
          </a:p>
        </p:txBody>
      </p:sp>
      <p:sp>
        <p:nvSpPr>
          <p:cNvPr id="52" name="Google Shape;52;p13"/>
          <p:cNvSpPr/>
          <p:nvPr/>
        </p:nvSpPr>
        <p:spPr>
          <a:xfrm>
            <a:off x="0" y="4629150"/>
            <a:ext cx="9144000" cy="51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 name="Google Shape;53;p13"/>
          <p:cNvPicPr preferRelativeResize="0"/>
          <p:nvPr/>
        </p:nvPicPr>
        <p:blipFill rotWithShape="1">
          <a:blip r:embed="rId8">
            <a:alphaModFix/>
          </a:blip>
          <a:srcRect/>
          <a:stretch/>
        </p:blipFill>
        <p:spPr>
          <a:xfrm>
            <a:off x="6951826" y="4743450"/>
            <a:ext cx="1573651" cy="275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20"/>
          <p:cNvSpPr/>
          <p:nvPr/>
        </p:nvSpPr>
        <p:spPr>
          <a:xfrm>
            <a:off x="0" y="0"/>
            <a:ext cx="9144000" cy="5143500"/>
          </a:xfrm>
          <a:prstGeom prst="rect">
            <a:avLst/>
          </a:prstGeom>
          <a:solidFill>
            <a:srgbClr val="5C666F"/>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5C6670"/>
              </a:solidFill>
              <a:latin typeface="Trebuchet MS"/>
              <a:ea typeface="Trebuchet MS"/>
              <a:cs typeface="Trebuchet MS"/>
              <a:sym typeface="Trebuchet MS"/>
            </a:endParaRPr>
          </a:p>
        </p:txBody>
      </p:sp>
      <p:sp>
        <p:nvSpPr>
          <p:cNvPr id="67" name="Google Shape;67;p20"/>
          <p:cNvSpPr/>
          <p:nvPr/>
        </p:nvSpPr>
        <p:spPr>
          <a:xfrm>
            <a:off x="0" y="4629150"/>
            <a:ext cx="9144000" cy="51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 name="Google Shape;68;p20"/>
          <p:cNvPicPr preferRelativeResize="0"/>
          <p:nvPr/>
        </p:nvPicPr>
        <p:blipFill rotWithShape="1">
          <a:blip r:embed="rId7">
            <a:alphaModFix/>
          </a:blip>
          <a:srcRect/>
          <a:stretch/>
        </p:blipFill>
        <p:spPr>
          <a:xfrm>
            <a:off x="6951825" y="4743450"/>
            <a:ext cx="1573650" cy="275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seniorreach.org/" TargetMode="External"/><Relationship Id="rId3" Type="http://schemas.openxmlformats.org/officeDocument/2006/relationships/hyperlink" Target="https://www.integration.samhsa.gov/integrated-care-models/older-adults" TargetMode="External"/><Relationship Id="rId7" Type="http://schemas.openxmlformats.org/officeDocument/2006/relationships/hyperlink" Target="https://www.colorado.gov/pacific/agingstrategy"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www.leadingagecolorado.org/" TargetMode="External"/><Relationship Id="rId5" Type="http://schemas.openxmlformats.org/officeDocument/2006/relationships/hyperlink" Target="https://cdola.colorado.gov/lifelong-colorado-initiative" TargetMode="External"/><Relationship Id="rId4" Type="http://schemas.openxmlformats.org/officeDocument/2006/relationships/hyperlink" Target="http://www.ncmh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
        <p:cNvGrpSpPr/>
        <p:nvPr/>
      </p:nvGrpSpPr>
      <p:grpSpPr>
        <a:xfrm>
          <a:off x="0" y="0"/>
          <a:ext cx="0" cy="0"/>
          <a:chOff x="0" y="0"/>
          <a:chExt cx="0" cy="0"/>
        </a:xfrm>
      </p:grpSpPr>
      <p:sp>
        <p:nvSpPr>
          <p:cNvPr id="87" name="Google Shape;87;p26"/>
          <p:cNvSpPr/>
          <p:nvPr/>
        </p:nvSpPr>
        <p:spPr>
          <a:xfrm>
            <a:off x="0" y="0"/>
            <a:ext cx="9144000" cy="4619400"/>
          </a:xfrm>
          <a:prstGeom prst="rect">
            <a:avLst/>
          </a:prstGeom>
          <a:solidFill>
            <a:srgbClr val="6AA8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ADD"/>
              </a:solidFill>
              <a:latin typeface="Arial"/>
              <a:ea typeface="Arial"/>
              <a:cs typeface="Arial"/>
              <a:sym typeface="Arial"/>
            </a:endParaRPr>
          </a:p>
        </p:txBody>
      </p:sp>
      <p:sp>
        <p:nvSpPr>
          <p:cNvPr id="88" name="Google Shape;88;p26"/>
          <p:cNvSpPr txBox="1"/>
          <p:nvPr/>
        </p:nvSpPr>
        <p:spPr>
          <a:xfrm>
            <a:off x="192275" y="1601536"/>
            <a:ext cx="8857800" cy="1182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4000"/>
              <a:buFont typeface="Slabo 13px"/>
              <a:buNone/>
            </a:pPr>
            <a:r>
              <a:rPr lang="en" sz="6600" b="1">
                <a:solidFill>
                  <a:srgbClr val="F7E78F"/>
                </a:solidFill>
                <a:latin typeface="Slabo 13px"/>
                <a:ea typeface="Slabo 13px"/>
                <a:cs typeface="Slabo 13px"/>
                <a:sym typeface="Slabo 13px"/>
              </a:rPr>
              <a:t>Older Adult Data </a:t>
            </a:r>
            <a:endParaRPr sz="6600" b="1">
              <a:solidFill>
                <a:srgbClr val="F7E78F"/>
              </a:solidFill>
              <a:latin typeface="Slabo 13px"/>
              <a:ea typeface="Slabo 13px"/>
              <a:cs typeface="Slabo 13px"/>
              <a:sym typeface="Slabo 13px"/>
            </a:endParaRPr>
          </a:p>
          <a:p>
            <a:pPr marL="0" marR="0" lvl="0" indent="0" algn="ctr" rtl="0">
              <a:lnSpc>
                <a:spcPct val="115000"/>
              </a:lnSpc>
              <a:spcBef>
                <a:spcPts val="0"/>
              </a:spcBef>
              <a:spcAft>
                <a:spcPts val="0"/>
              </a:spcAft>
              <a:buClr>
                <a:srgbClr val="000000"/>
              </a:buClr>
              <a:buSzPts val="4000"/>
              <a:buFont typeface="Slabo 13px"/>
              <a:buNone/>
            </a:pPr>
            <a:r>
              <a:rPr lang="en" sz="5000" b="1">
                <a:solidFill>
                  <a:srgbClr val="F7E78F"/>
                </a:solidFill>
                <a:latin typeface="Slabo 13px"/>
                <a:ea typeface="Slabo 13px"/>
                <a:cs typeface="Slabo 13px"/>
                <a:sym typeface="Slabo 13px"/>
              </a:rPr>
              <a:t>(ages 65 and older)</a:t>
            </a:r>
            <a:endParaRPr sz="5000" b="1" i="0" u="none" strike="noStrike" cap="none">
              <a:solidFill>
                <a:srgbClr val="FFFFFF"/>
              </a:solidFill>
              <a:latin typeface="Slabo 13px"/>
              <a:ea typeface="Slabo 13px"/>
              <a:cs typeface="Slabo 13px"/>
              <a:sym typeface="Slabo 13px"/>
            </a:endParaRPr>
          </a:p>
        </p:txBody>
      </p:sp>
      <p:cxnSp>
        <p:nvCxnSpPr>
          <p:cNvPr id="89" name="Google Shape;89;p26"/>
          <p:cNvCxnSpPr/>
          <p:nvPr/>
        </p:nvCxnSpPr>
        <p:spPr>
          <a:xfrm>
            <a:off x="1366675" y="2880872"/>
            <a:ext cx="6265500" cy="0"/>
          </a:xfrm>
          <a:prstGeom prst="straightConnector1">
            <a:avLst/>
          </a:prstGeom>
          <a:noFill/>
          <a:ln w="28575" cap="flat" cmpd="sng">
            <a:solidFill>
              <a:srgbClr val="F7E78F"/>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5"/>
          <p:cNvSpPr/>
          <p:nvPr/>
        </p:nvSpPr>
        <p:spPr>
          <a:xfrm>
            <a:off x="0" y="0"/>
            <a:ext cx="9144000" cy="4667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77" name="Google Shape;177;p35"/>
          <p:cNvSpPr>
            <a:spLocks noGrp="1"/>
          </p:cNvSpPr>
          <p:nvPr>
            <p:ph type="pic" idx="2"/>
          </p:nvPr>
        </p:nvSpPr>
        <p:spPr>
          <a:xfrm>
            <a:off x="323250" y="1090525"/>
            <a:ext cx="8497500" cy="35766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50000"/>
              </a:lnSpc>
              <a:spcBef>
                <a:spcPts val="640"/>
              </a:spcBef>
              <a:spcAft>
                <a:spcPts val="0"/>
              </a:spcAft>
              <a:buSzPts val="2300"/>
              <a:buFont typeface="Trebuchet MS"/>
              <a:buChar char="•"/>
            </a:pPr>
            <a:r>
              <a:rPr lang="en" sz="2300" b="1" u="sng">
                <a:solidFill>
                  <a:schemeClr val="hlink"/>
                </a:solidFill>
                <a:latin typeface="Trebuchet MS"/>
                <a:ea typeface="Trebuchet MS"/>
                <a:cs typeface="Trebuchet MS"/>
                <a:sym typeface="Trebuchet MS"/>
                <a:hlinkClick r:id="rId3"/>
              </a:rPr>
              <a:t>SAMHSA - Older Adults</a:t>
            </a:r>
            <a:endParaRPr sz="2300" b="1"/>
          </a:p>
          <a:p>
            <a:pPr marL="457200" marR="0" lvl="0" indent="-374650" algn="l" rtl="0">
              <a:lnSpc>
                <a:spcPct val="150000"/>
              </a:lnSpc>
              <a:spcBef>
                <a:spcPts val="1000"/>
              </a:spcBef>
              <a:spcAft>
                <a:spcPts val="0"/>
              </a:spcAft>
              <a:buSzPts val="2300"/>
              <a:buFont typeface="Trebuchet MS"/>
              <a:buChar char="•"/>
            </a:pPr>
            <a:r>
              <a:rPr lang="en" sz="2300" b="1" u="sng">
                <a:solidFill>
                  <a:schemeClr val="hlink"/>
                </a:solidFill>
                <a:latin typeface="Trebuchet MS"/>
                <a:ea typeface="Trebuchet MS"/>
                <a:cs typeface="Trebuchet MS"/>
                <a:sym typeface="Trebuchet MS"/>
                <a:hlinkClick r:id="rId4"/>
              </a:rPr>
              <a:t>National Coalition on Mental Health and Aging</a:t>
            </a:r>
            <a:endParaRPr sz="2300" b="1">
              <a:solidFill>
                <a:srgbClr val="5C666F"/>
              </a:solidFill>
              <a:latin typeface="Trebuchet MS"/>
              <a:ea typeface="Trebuchet MS"/>
              <a:cs typeface="Trebuchet MS"/>
              <a:sym typeface="Trebuchet MS"/>
            </a:endParaRPr>
          </a:p>
          <a:p>
            <a:pPr marL="457200" marR="0" lvl="0" indent="-374650" algn="l" rtl="0">
              <a:lnSpc>
                <a:spcPct val="150000"/>
              </a:lnSpc>
              <a:spcBef>
                <a:spcPts val="1000"/>
              </a:spcBef>
              <a:spcAft>
                <a:spcPts val="0"/>
              </a:spcAft>
              <a:buClr>
                <a:srgbClr val="5C666F"/>
              </a:buClr>
              <a:buSzPts val="2300"/>
              <a:buFont typeface="Trebuchet MS"/>
              <a:buChar char="•"/>
            </a:pPr>
            <a:r>
              <a:rPr lang="en" sz="2300" b="1" u="sng">
                <a:solidFill>
                  <a:schemeClr val="hlink"/>
                </a:solidFill>
                <a:latin typeface="Trebuchet MS"/>
                <a:ea typeface="Trebuchet MS"/>
                <a:cs typeface="Trebuchet MS"/>
                <a:sym typeface="Trebuchet MS"/>
                <a:hlinkClick r:id="rId5"/>
              </a:rPr>
              <a:t>Lifelong Colorado Initiative</a:t>
            </a:r>
            <a:endParaRPr sz="2300" b="1">
              <a:solidFill>
                <a:srgbClr val="5C666F"/>
              </a:solidFill>
              <a:latin typeface="Trebuchet MS"/>
              <a:ea typeface="Trebuchet MS"/>
              <a:cs typeface="Trebuchet MS"/>
              <a:sym typeface="Trebuchet MS"/>
            </a:endParaRPr>
          </a:p>
          <a:p>
            <a:pPr marL="457200" marR="0" lvl="0" indent="-374650" algn="l" rtl="0">
              <a:lnSpc>
                <a:spcPct val="150000"/>
              </a:lnSpc>
              <a:spcBef>
                <a:spcPts val="1000"/>
              </a:spcBef>
              <a:spcAft>
                <a:spcPts val="0"/>
              </a:spcAft>
              <a:buClr>
                <a:srgbClr val="5C666F"/>
              </a:buClr>
              <a:buSzPts val="2300"/>
              <a:buFont typeface="Trebuchet MS"/>
              <a:buChar char="•"/>
            </a:pPr>
            <a:r>
              <a:rPr lang="en" sz="2300" b="1" u="sng">
                <a:solidFill>
                  <a:schemeClr val="hlink"/>
                </a:solidFill>
                <a:latin typeface="Trebuchet MS"/>
                <a:ea typeface="Trebuchet MS"/>
                <a:cs typeface="Trebuchet MS"/>
                <a:sym typeface="Trebuchet MS"/>
                <a:hlinkClick r:id="rId6"/>
              </a:rPr>
              <a:t>LeadingAge Colorado </a:t>
            </a:r>
            <a:endParaRPr sz="2300" b="1">
              <a:solidFill>
                <a:srgbClr val="5C666F"/>
              </a:solidFill>
              <a:latin typeface="Trebuchet MS"/>
              <a:ea typeface="Trebuchet MS"/>
              <a:cs typeface="Trebuchet MS"/>
              <a:sym typeface="Trebuchet MS"/>
            </a:endParaRPr>
          </a:p>
          <a:p>
            <a:pPr marL="457200" marR="0" lvl="0" indent="-374650" algn="l" rtl="0">
              <a:lnSpc>
                <a:spcPct val="150000"/>
              </a:lnSpc>
              <a:spcBef>
                <a:spcPts val="1000"/>
              </a:spcBef>
              <a:spcAft>
                <a:spcPts val="0"/>
              </a:spcAft>
              <a:buClr>
                <a:srgbClr val="5C666F"/>
              </a:buClr>
              <a:buSzPts val="2300"/>
              <a:buFont typeface="Trebuchet MS"/>
              <a:buChar char="•"/>
            </a:pPr>
            <a:r>
              <a:rPr lang="en" sz="2300" b="1" u="sng">
                <a:solidFill>
                  <a:schemeClr val="hlink"/>
                </a:solidFill>
                <a:latin typeface="Trebuchet MS"/>
                <a:ea typeface="Trebuchet MS"/>
                <a:cs typeface="Trebuchet MS"/>
                <a:sym typeface="Trebuchet MS"/>
                <a:hlinkClick r:id="rId7"/>
              </a:rPr>
              <a:t>Colorado Strategic Action Planning Group on Aging</a:t>
            </a:r>
            <a:endParaRPr sz="2300" b="1">
              <a:solidFill>
                <a:srgbClr val="5C666F"/>
              </a:solidFill>
              <a:latin typeface="Trebuchet MS"/>
              <a:ea typeface="Trebuchet MS"/>
              <a:cs typeface="Trebuchet MS"/>
              <a:sym typeface="Trebuchet MS"/>
            </a:endParaRPr>
          </a:p>
          <a:p>
            <a:pPr marL="457200" marR="0" lvl="0" indent="-374650" algn="l" rtl="0">
              <a:lnSpc>
                <a:spcPct val="150000"/>
              </a:lnSpc>
              <a:spcBef>
                <a:spcPts val="0"/>
              </a:spcBef>
              <a:spcAft>
                <a:spcPts val="0"/>
              </a:spcAft>
              <a:buClr>
                <a:srgbClr val="5C666F"/>
              </a:buClr>
              <a:buSzPts val="2300"/>
              <a:buFont typeface="Trebuchet MS"/>
              <a:buChar char="•"/>
            </a:pPr>
            <a:r>
              <a:rPr lang="en" sz="2300" b="1" u="sng">
                <a:solidFill>
                  <a:schemeClr val="hlink"/>
                </a:solidFill>
                <a:latin typeface="Trebuchet MS"/>
                <a:ea typeface="Trebuchet MS"/>
                <a:cs typeface="Trebuchet MS"/>
                <a:sym typeface="Trebuchet MS"/>
                <a:hlinkClick r:id="rId8"/>
              </a:rPr>
              <a:t>Senior Reach</a:t>
            </a:r>
            <a:endParaRPr sz="2300" b="1">
              <a:solidFill>
                <a:srgbClr val="5C666F"/>
              </a:solidFill>
              <a:latin typeface="Trebuchet MS"/>
              <a:ea typeface="Trebuchet MS"/>
              <a:cs typeface="Trebuchet MS"/>
              <a:sym typeface="Trebuchet MS"/>
            </a:endParaRPr>
          </a:p>
        </p:txBody>
      </p:sp>
      <p:sp>
        <p:nvSpPr>
          <p:cNvPr id="178" name="Google Shape;178;p35"/>
          <p:cNvSpPr txBox="1">
            <a:spLocks noGrp="1"/>
          </p:cNvSpPr>
          <p:nvPr>
            <p:ph type="body" idx="1"/>
          </p:nvPr>
        </p:nvSpPr>
        <p:spPr>
          <a:xfrm>
            <a:off x="291200" y="553556"/>
            <a:ext cx="8534400" cy="30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60"/>
              </a:spcBef>
              <a:spcAft>
                <a:spcPts val="0"/>
              </a:spcAft>
              <a:buSzPts val="1400"/>
              <a:buNone/>
            </a:pPr>
            <a:r>
              <a:rPr lang="en">
                <a:solidFill>
                  <a:srgbClr val="5C6670"/>
                </a:solidFill>
              </a:rPr>
              <a:t>Resources</a:t>
            </a:r>
            <a:endParaRPr>
              <a:solidFill>
                <a:srgbClr val="5C6670"/>
              </a:solidFill>
            </a:endParaRPr>
          </a:p>
        </p:txBody>
      </p:sp>
      <p:cxnSp>
        <p:nvCxnSpPr>
          <p:cNvPr id="179" name="Google Shape;179;p35"/>
          <p:cNvCxnSpPr/>
          <p:nvPr/>
        </p:nvCxnSpPr>
        <p:spPr>
          <a:xfrm>
            <a:off x="309651" y="1090519"/>
            <a:ext cx="8497500" cy="0"/>
          </a:xfrm>
          <a:prstGeom prst="straightConnector1">
            <a:avLst/>
          </a:prstGeom>
          <a:noFill/>
          <a:ln w="9525" cap="flat" cmpd="sng">
            <a:solidFill>
              <a:srgbClr val="5C6670"/>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7"/>
          <p:cNvSpPr/>
          <p:nvPr/>
        </p:nvSpPr>
        <p:spPr>
          <a:xfrm>
            <a:off x="0" y="0"/>
            <a:ext cx="9144000" cy="4667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96" name="Google Shape;96;p27"/>
          <p:cNvSpPr>
            <a:spLocks noGrp="1"/>
          </p:cNvSpPr>
          <p:nvPr>
            <p:ph type="pic" idx="2"/>
          </p:nvPr>
        </p:nvSpPr>
        <p:spPr>
          <a:xfrm>
            <a:off x="167125" y="1090525"/>
            <a:ext cx="8838600" cy="4119300"/>
          </a:xfrm>
          <a:prstGeom prst="rect">
            <a:avLst/>
          </a:prstGeom>
          <a:noFill/>
          <a:ln w="9525" cap="flat" cmpd="sng">
            <a:solidFill>
              <a:srgbClr val="5C6670"/>
            </a:solidFill>
            <a:prstDash val="dot"/>
            <a:round/>
            <a:headEnd type="none" w="sm" len="sm"/>
            <a:tailEnd type="none" w="sm" len="sm"/>
          </a:ln>
        </p:spPr>
        <p:txBody>
          <a:bodyPr spcFirstLastPara="1" wrap="square" lIns="91425" tIns="91425" rIns="91425" bIns="91425" anchor="t" anchorCtr="0">
            <a:noAutofit/>
          </a:bodyPr>
          <a:lstStyle/>
          <a:p>
            <a:pPr marL="342891" marR="0" lvl="0" indent="-139697" algn="l" rtl="0">
              <a:lnSpc>
                <a:spcPct val="100000"/>
              </a:lnSpc>
              <a:spcBef>
                <a:spcPts val="0"/>
              </a:spcBef>
              <a:spcAft>
                <a:spcPts val="0"/>
              </a:spcAft>
              <a:buClr>
                <a:schemeClr val="dk1"/>
              </a:buClr>
              <a:buSzPts val="3200"/>
              <a:buFont typeface="Arial"/>
              <a:buNone/>
            </a:pPr>
            <a:r>
              <a:rPr lang="en" sz="2200">
                <a:solidFill>
                  <a:srgbClr val="5C666F"/>
                </a:solidFill>
                <a:latin typeface="Trebuchet MS"/>
                <a:ea typeface="Trebuchet MS"/>
                <a:cs typeface="Trebuchet MS"/>
                <a:sym typeface="Trebuchet MS"/>
              </a:rPr>
              <a:t>Colorado's aging population is fast-growing, which means that the number of adults over age 65 is drastically increasing.</a:t>
            </a:r>
            <a:endParaRPr sz="2200">
              <a:solidFill>
                <a:srgbClr val="5C666F"/>
              </a:solidFill>
              <a:latin typeface="Trebuchet MS"/>
              <a:ea typeface="Trebuchet MS"/>
              <a:cs typeface="Trebuchet MS"/>
              <a:sym typeface="Trebuchet MS"/>
            </a:endParaRPr>
          </a:p>
          <a:p>
            <a:pPr marL="342891" marR="0" lvl="0" indent="-139697" algn="l" rtl="0">
              <a:lnSpc>
                <a:spcPct val="100000"/>
              </a:lnSpc>
              <a:spcBef>
                <a:spcPts val="0"/>
              </a:spcBef>
              <a:spcAft>
                <a:spcPts val="0"/>
              </a:spcAft>
              <a:buClr>
                <a:schemeClr val="dk1"/>
              </a:buClr>
              <a:buSzPts val="3200"/>
              <a:buFont typeface="Arial"/>
              <a:buNone/>
            </a:pPr>
            <a:endParaRPr sz="2200">
              <a:solidFill>
                <a:srgbClr val="5C666F"/>
              </a:solidFill>
              <a:latin typeface="Trebuchet MS"/>
              <a:ea typeface="Trebuchet MS"/>
              <a:cs typeface="Trebuchet MS"/>
              <a:sym typeface="Trebuchet MS"/>
            </a:endParaRPr>
          </a:p>
          <a:p>
            <a:pPr marL="342891" marR="0" lvl="0" indent="-139697" algn="l" rtl="0">
              <a:lnSpc>
                <a:spcPct val="100000"/>
              </a:lnSpc>
              <a:spcBef>
                <a:spcPts val="0"/>
              </a:spcBef>
              <a:spcAft>
                <a:spcPts val="0"/>
              </a:spcAft>
              <a:buClr>
                <a:schemeClr val="dk1"/>
              </a:buClr>
              <a:buSzPts val="3200"/>
              <a:buFont typeface="Arial"/>
              <a:buNone/>
            </a:pPr>
            <a:r>
              <a:rPr lang="en" sz="2200">
                <a:solidFill>
                  <a:srgbClr val="5C666F"/>
                </a:solidFill>
                <a:latin typeface="Trebuchet MS"/>
                <a:ea typeface="Trebuchet MS"/>
                <a:cs typeface="Trebuchet MS"/>
                <a:sym typeface="Trebuchet MS"/>
              </a:rPr>
              <a:t>Older adults are at increased risk for suicide due to specific health conditions and cultural factors (loss of mobility and independence, death of a spouse/loved one, social isolation).</a:t>
            </a:r>
            <a:endParaRPr sz="2200">
              <a:solidFill>
                <a:srgbClr val="5C666F"/>
              </a:solidFill>
              <a:latin typeface="Trebuchet MS"/>
              <a:ea typeface="Trebuchet MS"/>
              <a:cs typeface="Trebuchet MS"/>
              <a:sym typeface="Trebuchet MS"/>
            </a:endParaRPr>
          </a:p>
          <a:p>
            <a:pPr marL="342891" marR="0" lvl="0" indent="-139697" algn="l" rtl="0">
              <a:lnSpc>
                <a:spcPct val="100000"/>
              </a:lnSpc>
              <a:spcBef>
                <a:spcPts val="0"/>
              </a:spcBef>
              <a:spcAft>
                <a:spcPts val="0"/>
              </a:spcAft>
              <a:buClr>
                <a:schemeClr val="dk1"/>
              </a:buClr>
              <a:buSzPts val="3200"/>
              <a:buFont typeface="Arial"/>
              <a:buNone/>
            </a:pPr>
            <a:endParaRPr sz="2200">
              <a:solidFill>
                <a:srgbClr val="5C666F"/>
              </a:solidFill>
              <a:latin typeface="Trebuchet MS"/>
              <a:ea typeface="Trebuchet MS"/>
              <a:cs typeface="Trebuchet MS"/>
              <a:sym typeface="Trebuchet MS"/>
            </a:endParaRPr>
          </a:p>
          <a:p>
            <a:pPr marL="342891" marR="0" lvl="0" indent="-139697" algn="l" rtl="0">
              <a:lnSpc>
                <a:spcPct val="100000"/>
              </a:lnSpc>
              <a:spcBef>
                <a:spcPts val="0"/>
              </a:spcBef>
              <a:spcAft>
                <a:spcPts val="0"/>
              </a:spcAft>
              <a:buClr>
                <a:schemeClr val="dk1"/>
              </a:buClr>
              <a:buSzPts val="3200"/>
              <a:buFont typeface="Arial"/>
              <a:buNone/>
            </a:pPr>
            <a:r>
              <a:rPr lang="en" sz="2200">
                <a:solidFill>
                  <a:srgbClr val="5C666F"/>
                </a:solidFill>
                <a:latin typeface="Trebuchet MS"/>
                <a:ea typeface="Trebuchet MS"/>
                <a:cs typeface="Trebuchet MS"/>
                <a:sym typeface="Trebuchet MS"/>
              </a:rPr>
              <a:t>Suicide attempts by older adults are more likely to result in death.</a:t>
            </a:r>
            <a:endParaRPr sz="2200">
              <a:solidFill>
                <a:srgbClr val="5C666F"/>
              </a:solidFill>
              <a:latin typeface="Trebuchet MS"/>
              <a:ea typeface="Trebuchet MS"/>
              <a:cs typeface="Trebuchet MS"/>
              <a:sym typeface="Trebuchet MS"/>
            </a:endParaRPr>
          </a:p>
          <a:p>
            <a:pPr marL="342891" marR="0" lvl="0" indent="-139697" algn="l" rtl="0">
              <a:lnSpc>
                <a:spcPct val="100000"/>
              </a:lnSpc>
              <a:spcBef>
                <a:spcPts val="0"/>
              </a:spcBef>
              <a:spcAft>
                <a:spcPts val="0"/>
              </a:spcAft>
              <a:buClr>
                <a:schemeClr val="dk1"/>
              </a:buClr>
              <a:buSzPts val="3200"/>
              <a:buFont typeface="Arial"/>
              <a:buNone/>
            </a:pPr>
            <a:endParaRPr sz="2200">
              <a:solidFill>
                <a:srgbClr val="5C666F"/>
              </a:solidFill>
              <a:latin typeface="Trebuchet MS"/>
              <a:ea typeface="Trebuchet MS"/>
              <a:cs typeface="Trebuchet MS"/>
              <a:sym typeface="Trebuchet MS"/>
            </a:endParaRPr>
          </a:p>
          <a:p>
            <a:pPr marL="342891" marR="0" lvl="0" indent="-139697" algn="l" rtl="0">
              <a:lnSpc>
                <a:spcPct val="100000"/>
              </a:lnSpc>
              <a:spcBef>
                <a:spcPts val="0"/>
              </a:spcBef>
              <a:spcAft>
                <a:spcPts val="0"/>
              </a:spcAft>
              <a:buClr>
                <a:schemeClr val="dk1"/>
              </a:buClr>
              <a:buSzPts val="3200"/>
              <a:buFont typeface="Arial"/>
              <a:buNone/>
            </a:pPr>
            <a:r>
              <a:rPr lang="en" sz="2200">
                <a:solidFill>
                  <a:srgbClr val="5C666F"/>
                </a:solidFill>
                <a:latin typeface="Trebuchet MS"/>
                <a:ea typeface="Trebuchet MS"/>
                <a:cs typeface="Trebuchet MS"/>
                <a:sym typeface="Trebuchet MS"/>
              </a:rPr>
              <a:t>In Colorado, older adult males have the highest suicide rate across all age and sex groups.</a:t>
            </a:r>
            <a:endParaRPr sz="2200">
              <a:solidFill>
                <a:srgbClr val="5C666F"/>
              </a:solidFill>
              <a:latin typeface="Trebuchet MS"/>
              <a:ea typeface="Trebuchet MS"/>
              <a:cs typeface="Trebuchet MS"/>
              <a:sym typeface="Trebuchet MS"/>
            </a:endParaRPr>
          </a:p>
        </p:txBody>
      </p:sp>
      <p:sp>
        <p:nvSpPr>
          <p:cNvPr id="97" name="Google Shape;97;p27"/>
          <p:cNvSpPr txBox="1">
            <a:spLocks noGrp="1"/>
          </p:cNvSpPr>
          <p:nvPr>
            <p:ph type="body" idx="1"/>
          </p:nvPr>
        </p:nvSpPr>
        <p:spPr>
          <a:xfrm>
            <a:off x="291200" y="553556"/>
            <a:ext cx="8534400" cy="30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60"/>
              </a:spcBef>
              <a:spcAft>
                <a:spcPts val="0"/>
              </a:spcAft>
              <a:buSzPts val="1400"/>
              <a:buNone/>
            </a:pPr>
            <a:r>
              <a:rPr lang="en">
                <a:solidFill>
                  <a:srgbClr val="5C6670"/>
                </a:solidFill>
              </a:rPr>
              <a:t>Overview </a:t>
            </a:r>
            <a:endParaRPr>
              <a:solidFill>
                <a:srgbClr val="5C6670"/>
              </a:solidFill>
            </a:endParaRPr>
          </a:p>
        </p:txBody>
      </p:sp>
      <p:cxnSp>
        <p:nvCxnSpPr>
          <p:cNvPr id="98" name="Google Shape;98;p27"/>
          <p:cNvCxnSpPr/>
          <p:nvPr/>
        </p:nvCxnSpPr>
        <p:spPr>
          <a:xfrm>
            <a:off x="309651" y="1090519"/>
            <a:ext cx="8497500" cy="0"/>
          </a:xfrm>
          <a:prstGeom prst="straightConnector1">
            <a:avLst/>
          </a:prstGeom>
          <a:noFill/>
          <a:ln w="9525" cap="flat" cmpd="sng">
            <a:solidFill>
              <a:srgbClr val="5C6670"/>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8"/>
          <p:cNvSpPr/>
          <p:nvPr/>
        </p:nvSpPr>
        <p:spPr>
          <a:xfrm>
            <a:off x="10725" y="0"/>
            <a:ext cx="9144000" cy="4629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8"/>
          <p:cNvSpPr txBox="1">
            <a:spLocks noGrp="1"/>
          </p:cNvSpPr>
          <p:nvPr>
            <p:ph type="body" idx="1"/>
          </p:nvPr>
        </p:nvSpPr>
        <p:spPr>
          <a:xfrm>
            <a:off x="228600" y="85725"/>
            <a:ext cx="8534400" cy="257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60"/>
              </a:spcBef>
              <a:spcAft>
                <a:spcPts val="0"/>
              </a:spcAft>
              <a:buSzPts val="1400"/>
              <a:buNone/>
            </a:pPr>
            <a:r>
              <a:rPr lang="en">
                <a:solidFill>
                  <a:srgbClr val="5C6670"/>
                </a:solidFill>
              </a:rPr>
              <a:t>Suicide rates by age, Colorado 2013-2017</a:t>
            </a:r>
            <a:endParaRPr>
              <a:solidFill>
                <a:srgbClr val="5C6670"/>
              </a:solidFill>
            </a:endParaRPr>
          </a:p>
        </p:txBody>
      </p:sp>
      <p:cxnSp>
        <p:nvCxnSpPr>
          <p:cNvPr id="106" name="Google Shape;106;p28"/>
          <p:cNvCxnSpPr/>
          <p:nvPr/>
        </p:nvCxnSpPr>
        <p:spPr>
          <a:xfrm>
            <a:off x="309650" y="596775"/>
            <a:ext cx="8497500" cy="0"/>
          </a:xfrm>
          <a:prstGeom prst="straightConnector1">
            <a:avLst/>
          </a:prstGeom>
          <a:noFill/>
          <a:ln w="9525" cap="flat" cmpd="sng">
            <a:solidFill>
              <a:srgbClr val="5C6670"/>
            </a:solidFill>
            <a:prstDash val="solid"/>
            <a:round/>
            <a:headEnd type="none" w="sm" len="sm"/>
            <a:tailEnd type="none" w="sm" len="sm"/>
          </a:ln>
        </p:spPr>
      </p:cxnSp>
      <p:pic>
        <p:nvPicPr>
          <p:cNvPr id="107" name="Google Shape;107;p28"/>
          <p:cNvPicPr preferRelativeResize="0"/>
          <p:nvPr/>
        </p:nvPicPr>
        <p:blipFill rotWithShape="1">
          <a:blip r:embed="rId3">
            <a:alphaModFix/>
          </a:blip>
          <a:srcRect l="1716" t="17341" r="1860"/>
          <a:stretch/>
        </p:blipFill>
        <p:spPr>
          <a:xfrm>
            <a:off x="10725" y="1585325"/>
            <a:ext cx="9143998" cy="1998600"/>
          </a:xfrm>
          <a:prstGeom prst="rect">
            <a:avLst/>
          </a:prstGeom>
          <a:noFill/>
          <a:ln>
            <a:noFill/>
          </a:ln>
        </p:spPr>
      </p:pic>
      <p:pic>
        <p:nvPicPr>
          <p:cNvPr id="108" name="Google Shape;108;p28"/>
          <p:cNvPicPr preferRelativeResize="0"/>
          <p:nvPr/>
        </p:nvPicPr>
        <p:blipFill rotWithShape="1">
          <a:blip r:embed="rId3">
            <a:alphaModFix/>
          </a:blip>
          <a:srcRect l="8533" t="5882" r="18087" b="83484"/>
          <a:stretch/>
        </p:blipFill>
        <p:spPr>
          <a:xfrm>
            <a:off x="1016563" y="1328225"/>
            <a:ext cx="6958473" cy="25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9"/>
          <p:cNvSpPr/>
          <p:nvPr/>
        </p:nvSpPr>
        <p:spPr>
          <a:xfrm>
            <a:off x="10713" y="0"/>
            <a:ext cx="9144000" cy="4629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9"/>
          <p:cNvSpPr txBox="1">
            <a:spLocks noGrp="1"/>
          </p:cNvSpPr>
          <p:nvPr>
            <p:ph type="body" idx="1"/>
          </p:nvPr>
        </p:nvSpPr>
        <p:spPr>
          <a:xfrm>
            <a:off x="228600" y="85725"/>
            <a:ext cx="8534400" cy="257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60"/>
              </a:spcBef>
              <a:spcAft>
                <a:spcPts val="0"/>
              </a:spcAft>
              <a:buSzPts val="1400"/>
              <a:buNone/>
            </a:pPr>
            <a:r>
              <a:rPr lang="en">
                <a:solidFill>
                  <a:srgbClr val="5C6670"/>
                </a:solidFill>
              </a:rPr>
              <a:t>Age- and sex-specific rates of suicide death</a:t>
            </a:r>
            <a:endParaRPr>
              <a:solidFill>
                <a:srgbClr val="5C6670"/>
              </a:solidFill>
            </a:endParaRPr>
          </a:p>
        </p:txBody>
      </p:sp>
      <p:cxnSp>
        <p:nvCxnSpPr>
          <p:cNvPr id="116" name="Google Shape;116;p29"/>
          <p:cNvCxnSpPr/>
          <p:nvPr/>
        </p:nvCxnSpPr>
        <p:spPr>
          <a:xfrm>
            <a:off x="309650" y="596775"/>
            <a:ext cx="8497500" cy="0"/>
          </a:xfrm>
          <a:prstGeom prst="straightConnector1">
            <a:avLst/>
          </a:prstGeom>
          <a:noFill/>
          <a:ln w="9525" cap="flat" cmpd="sng">
            <a:solidFill>
              <a:srgbClr val="5C6670"/>
            </a:solidFill>
            <a:prstDash val="solid"/>
            <a:round/>
            <a:headEnd type="none" w="sm" len="sm"/>
            <a:tailEnd type="none" w="sm" len="sm"/>
          </a:ln>
        </p:spPr>
      </p:cxnSp>
      <p:pic>
        <p:nvPicPr>
          <p:cNvPr id="117" name="Google Shape;117;p29"/>
          <p:cNvPicPr preferRelativeResize="0"/>
          <p:nvPr/>
        </p:nvPicPr>
        <p:blipFill rotWithShape="1">
          <a:blip r:embed="rId3">
            <a:alphaModFix/>
          </a:blip>
          <a:srcRect l="2397" t="6721" r="4674" b="2443"/>
          <a:stretch/>
        </p:blipFill>
        <p:spPr>
          <a:xfrm>
            <a:off x="495813" y="850713"/>
            <a:ext cx="8125175" cy="3775824"/>
          </a:xfrm>
          <a:prstGeom prst="rect">
            <a:avLst/>
          </a:prstGeom>
          <a:noFill/>
          <a:ln>
            <a:noFill/>
          </a:ln>
        </p:spPr>
      </p:pic>
      <p:pic>
        <p:nvPicPr>
          <p:cNvPr id="118" name="Google Shape;118;p29"/>
          <p:cNvPicPr preferRelativeResize="0"/>
          <p:nvPr/>
        </p:nvPicPr>
        <p:blipFill rotWithShape="1">
          <a:blip r:embed="rId3">
            <a:alphaModFix/>
          </a:blip>
          <a:srcRect l="10803" t="2591" r="14995" b="90894"/>
          <a:stretch/>
        </p:blipFill>
        <p:spPr>
          <a:xfrm>
            <a:off x="1477925" y="693825"/>
            <a:ext cx="6160926" cy="257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0"/>
          <p:cNvSpPr/>
          <p:nvPr/>
        </p:nvSpPr>
        <p:spPr>
          <a:xfrm>
            <a:off x="10725" y="0"/>
            <a:ext cx="9144000" cy="4629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0"/>
          <p:cNvSpPr txBox="1">
            <a:spLocks noGrp="1"/>
          </p:cNvSpPr>
          <p:nvPr>
            <p:ph type="body" idx="1"/>
          </p:nvPr>
        </p:nvSpPr>
        <p:spPr>
          <a:xfrm>
            <a:off x="228600" y="85725"/>
            <a:ext cx="8534400" cy="257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60"/>
              </a:spcBef>
              <a:spcAft>
                <a:spcPts val="0"/>
              </a:spcAft>
              <a:buSzPts val="1400"/>
              <a:buNone/>
            </a:pPr>
            <a:r>
              <a:rPr lang="en">
                <a:solidFill>
                  <a:srgbClr val="5C6670"/>
                </a:solidFill>
              </a:rPr>
              <a:t>Location of injury infliction </a:t>
            </a:r>
            <a:endParaRPr>
              <a:solidFill>
                <a:srgbClr val="5C6670"/>
              </a:solidFill>
            </a:endParaRPr>
          </a:p>
        </p:txBody>
      </p:sp>
      <p:cxnSp>
        <p:nvCxnSpPr>
          <p:cNvPr id="126" name="Google Shape;126;p30"/>
          <p:cNvCxnSpPr/>
          <p:nvPr/>
        </p:nvCxnSpPr>
        <p:spPr>
          <a:xfrm>
            <a:off x="309650" y="596775"/>
            <a:ext cx="8497500" cy="0"/>
          </a:xfrm>
          <a:prstGeom prst="straightConnector1">
            <a:avLst/>
          </a:prstGeom>
          <a:noFill/>
          <a:ln w="9525" cap="flat" cmpd="sng">
            <a:solidFill>
              <a:srgbClr val="5C6670"/>
            </a:solidFill>
            <a:prstDash val="solid"/>
            <a:round/>
            <a:headEnd type="none" w="sm" len="sm"/>
            <a:tailEnd type="none" w="sm" len="sm"/>
          </a:ln>
        </p:spPr>
      </p:cxnSp>
      <p:pic>
        <p:nvPicPr>
          <p:cNvPr id="127" name="Google Shape;127;p30"/>
          <p:cNvPicPr preferRelativeResize="0"/>
          <p:nvPr/>
        </p:nvPicPr>
        <p:blipFill rotWithShape="1">
          <a:blip r:embed="rId3">
            <a:alphaModFix/>
          </a:blip>
          <a:srcRect l="3624" t="12541" r="3447"/>
          <a:stretch/>
        </p:blipFill>
        <p:spPr>
          <a:xfrm>
            <a:off x="136000" y="1299925"/>
            <a:ext cx="9008000" cy="2362062"/>
          </a:xfrm>
          <a:prstGeom prst="rect">
            <a:avLst/>
          </a:prstGeom>
          <a:noFill/>
          <a:ln>
            <a:noFill/>
          </a:ln>
        </p:spPr>
      </p:pic>
      <p:pic>
        <p:nvPicPr>
          <p:cNvPr id="128" name="Google Shape;128;p30"/>
          <p:cNvPicPr preferRelativeResize="0"/>
          <p:nvPr/>
        </p:nvPicPr>
        <p:blipFill rotWithShape="1">
          <a:blip r:embed="rId3">
            <a:alphaModFix/>
          </a:blip>
          <a:srcRect l="10161" r="22092" b="85184"/>
          <a:stretch/>
        </p:blipFill>
        <p:spPr>
          <a:xfrm>
            <a:off x="1216925" y="823750"/>
            <a:ext cx="6557744" cy="3995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1"/>
          <p:cNvSpPr/>
          <p:nvPr/>
        </p:nvSpPr>
        <p:spPr>
          <a:xfrm>
            <a:off x="10725" y="0"/>
            <a:ext cx="9144000" cy="4629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1"/>
          <p:cNvSpPr txBox="1">
            <a:spLocks noGrp="1"/>
          </p:cNvSpPr>
          <p:nvPr>
            <p:ph type="body" idx="1"/>
          </p:nvPr>
        </p:nvSpPr>
        <p:spPr>
          <a:xfrm>
            <a:off x="228600" y="85725"/>
            <a:ext cx="8534400" cy="257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60"/>
              </a:spcBef>
              <a:spcAft>
                <a:spcPts val="0"/>
              </a:spcAft>
              <a:buSzPts val="1400"/>
              <a:buNone/>
            </a:pPr>
            <a:r>
              <a:rPr lang="en">
                <a:solidFill>
                  <a:srgbClr val="5C6670"/>
                </a:solidFill>
              </a:rPr>
              <a:t>Method of injury</a:t>
            </a:r>
            <a:endParaRPr>
              <a:solidFill>
                <a:srgbClr val="5C6670"/>
              </a:solidFill>
            </a:endParaRPr>
          </a:p>
        </p:txBody>
      </p:sp>
      <p:cxnSp>
        <p:nvCxnSpPr>
          <p:cNvPr id="136" name="Google Shape;136;p31"/>
          <p:cNvCxnSpPr/>
          <p:nvPr/>
        </p:nvCxnSpPr>
        <p:spPr>
          <a:xfrm>
            <a:off x="309650" y="596775"/>
            <a:ext cx="8497500" cy="0"/>
          </a:xfrm>
          <a:prstGeom prst="straightConnector1">
            <a:avLst/>
          </a:prstGeom>
          <a:noFill/>
          <a:ln w="9525" cap="flat" cmpd="sng">
            <a:solidFill>
              <a:srgbClr val="5C6670"/>
            </a:solidFill>
            <a:prstDash val="solid"/>
            <a:round/>
            <a:headEnd type="none" w="sm" len="sm"/>
            <a:tailEnd type="none" w="sm" len="sm"/>
          </a:ln>
        </p:spPr>
      </p:cxnSp>
      <p:pic>
        <p:nvPicPr>
          <p:cNvPr id="137" name="Google Shape;137;p31"/>
          <p:cNvPicPr preferRelativeResize="0"/>
          <p:nvPr/>
        </p:nvPicPr>
        <p:blipFill rotWithShape="1">
          <a:blip r:embed="rId3">
            <a:alphaModFix/>
          </a:blip>
          <a:srcRect l="5780" t="11881" r="5425" b="4027"/>
          <a:stretch/>
        </p:blipFill>
        <p:spPr>
          <a:xfrm>
            <a:off x="199925" y="1033475"/>
            <a:ext cx="8716950" cy="3462550"/>
          </a:xfrm>
          <a:prstGeom prst="rect">
            <a:avLst/>
          </a:prstGeom>
          <a:noFill/>
          <a:ln>
            <a:noFill/>
          </a:ln>
        </p:spPr>
      </p:pic>
      <p:pic>
        <p:nvPicPr>
          <p:cNvPr id="138" name="Google Shape;138;p31"/>
          <p:cNvPicPr preferRelativeResize="0"/>
          <p:nvPr/>
        </p:nvPicPr>
        <p:blipFill rotWithShape="1">
          <a:blip r:embed="rId3">
            <a:alphaModFix/>
          </a:blip>
          <a:srcRect l="12952" t="6628" r="21598" b="86668"/>
          <a:stretch/>
        </p:blipFill>
        <p:spPr>
          <a:xfrm>
            <a:off x="1735988" y="776380"/>
            <a:ext cx="5984576" cy="257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p:nvPr/>
        </p:nvSpPr>
        <p:spPr>
          <a:xfrm>
            <a:off x="10725" y="0"/>
            <a:ext cx="9144000" cy="4629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2"/>
          <p:cNvSpPr txBox="1">
            <a:spLocks noGrp="1"/>
          </p:cNvSpPr>
          <p:nvPr>
            <p:ph type="body" idx="1"/>
          </p:nvPr>
        </p:nvSpPr>
        <p:spPr>
          <a:xfrm>
            <a:off x="228600" y="85725"/>
            <a:ext cx="8534400" cy="257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60"/>
              </a:spcBef>
              <a:spcAft>
                <a:spcPts val="0"/>
              </a:spcAft>
              <a:buSzPts val="1400"/>
              <a:buNone/>
            </a:pPr>
            <a:r>
              <a:rPr lang="en">
                <a:solidFill>
                  <a:srgbClr val="5C6670"/>
                </a:solidFill>
              </a:rPr>
              <a:t>Method of injury</a:t>
            </a:r>
            <a:endParaRPr>
              <a:solidFill>
                <a:srgbClr val="5C6670"/>
              </a:solidFill>
            </a:endParaRPr>
          </a:p>
        </p:txBody>
      </p:sp>
      <p:cxnSp>
        <p:nvCxnSpPr>
          <p:cNvPr id="146" name="Google Shape;146;p32"/>
          <p:cNvCxnSpPr/>
          <p:nvPr/>
        </p:nvCxnSpPr>
        <p:spPr>
          <a:xfrm>
            <a:off x="309650" y="596775"/>
            <a:ext cx="8497500" cy="0"/>
          </a:xfrm>
          <a:prstGeom prst="straightConnector1">
            <a:avLst/>
          </a:prstGeom>
          <a:noFill/>
          <a:ln w="9525" cap="flat" cmpd="sng">
            <a:solidFill>
              <a:srgbClr val="5C6670"/>
            </a:solidFill>
            <a:prstDash val="solid"/>
            <a:round/>
            <a:headEnd type="none" w="sm" len="sm"/>
            <a:tailEnd type="none" w="sm" len="sm"/>
          </a:ln>
        </p:spPr>
      </p:cxnSp>
      <p:pic>
        <p:nvPicPr>
          <p:cNvPr id="147" name="Google Shape;147;p32"/>
          <p:cNvPicPr preferRelativeResize="0"/>
          <p:nvPr/>
        </p:nvPicPr>
        <p:blipFill rotWithShape="1">
          <a:blip r:embed="rId3">
            <a:alphaModFix/>
          </a:blip>
          <a:srcRect l="1947" t="6329" r="49376" b="64011"/>
          <a:stretch/>
        </p:blipFill>
        <p:spPr>
          <a:xfrm>
            <a:off x="1196526" y="1307324"/>
            <a:ext cx="6598550" cy="2735445"/>
          </a:xfrm>
          <a:prstGeom prst="rect">
            <a:avLst/>
          </a:prstGeom>
          <a:noFill/>
          <a:ln>
            <a:noFill/>
          </a:ln>
        </p:spPr>
      </p:pic>
      <p:pic>
        <p:nvPicPr>
          <p:cNvPr id="148" name="Google Shape;148;p32"/>
          <p:cNvPicPr preferRelativeResize="0"/>
          <p:nvPr/>
        </p:nvPicPr>
        <p:blipFill rotWithShape="1">
          <a:blip r:embed="rId3">
            <a:alphaModFix/>
          </a:blip>
          <a:srcRect l="8396" r="8801" b="94245"/>
          <a:stretch/>
        </p:blipFill>
        <p:spPr>
          <a:xfrm>
            <a:off x="88513" y="720813"/>
            <a:ext cx="8988424" cy="524500"/>
          </a:xfrm>
          <a:prstGeom prst="rect">
            <a:avLst/>
          </a:prstGeom>
          <a:noFill/>
          <a:ln>
            <a:noFill/>
          </a:ln>
        </p:spPr>
      </p:pic>
      <p:pic>
        <p:nvPicPr>
          <p:cNvPr id="149" name="Google Shape;149;p32"/>
          <p:cNvPicPr preferRelativeResize="0"/>
          <p:nvPr/>
        </p:nvPicPr>
        <p:blipFill rotWithShape="1">
          <a:blip r:embed="rId3">
            <a:alphaModFix/>
          </a:blip>
          <a:srcRect l="1955" t="90932" r="41534" b="2653"/>
          <a:stretch/>
        </p:blipFill>
        <p:spPr>
          <a:xfrm>
            <a:off x="1099963" y="4104800"/>
            <a:ext cx="6791674" cy="524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3"/>
          <p:cNvSpPr/>
          <p:nvPr/>
        </p:nvSpPr>
        <p:spPr>
          <a:xfrm>
            <a:off x="4572000" y="1232250"/>
            <a:ext cx="4092600" cy="3152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5" name="Google Shape;155;p33"/>
          <p:cNvSpPr txBox="1"/>
          <p:nvPr/>
        </p:nvSpPr>
        <p:spPr>
          <a:xfrm>
            <a:off x="0" y="0"/>
            <a:ext cx="9144000" cy="642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3400" b="1">
                <a:solidFill>
                  <a:srgbClr val="FFFFFF"/>
                </a:solidFill>
                <a:latin typeface="Trebuchet MS"/>
                <a:ea typeface="Trebuchet MS"/>
                <a:cs typeface="Trebuchet MS"/>
                <a:sym typeface="Trebuchet MS"/>
              </a:rPr>
              <a:t>Conclusions and Priorities for Older Adults </a:t>
            </a:r>
            <a:endParaRPr sz="3400" b="1">
              <a:solidFill>
                <a:srgbClr val="FFFFFF"/>
              </a:solidFill>
              <a:latin typeface="Trebuchet MS"/>
              <a:ea typeface="Trebuchet MS"/>
              <a:cs typeface="Trebuchet MS"/>
              <a:sym typeface="Trebuchet MS"/>
            </a:endParaRPr>
          </a:p>
        </p:txBody>
      </p:sp>
      <p:sp>
        <p:nvSpPr>
          <p:cNvPr id="156" name="Google Shape;156;p33"/>
          <p:cNvSpPr txBox="1"/>
          <p:nvPr/>
        </p:nvSpPr>
        <p:spPr>
          <a:xfrm>
            <a:off x="382700" y="558750"/>
            <a:ext cx="3520800" cy="38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u="sng">
                <a:solidFill>
                  <a:srgbClr val="FFFFFF"/>
                </a:solidFill>
                <a:latin typeface="Trebuchet MS"/>
                <a:ea typeface="Trebuchet MS"/>
                <a:cs typeface="Trebuchet MS"/>
                <a:sym typeface="Trebuchet MS"/>
              </a:rPr>
              <a:t>Risk Factors</a:t>
            </a:r>
            <a:endParaRPr sz="2300" u="sng">
              <a:solidFill>
                <a:srgbClr val="FFFFFF"/>
              </a:solidFill>
              <a:latin typeface="Trebuchet MS"/>
              <a:ea typeface="Trebuchet MS"/>
              <a:cs typeface="Trebuchet MS"/>
              <a:sym typeface="Trebuchet MS"/>
            </a:endParaRPr>
          </a:p>
          <a:p>
            <a:pPr marL="457200" lvl="0" indent="-342900" algn="l" rtl="0">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Social disconnection</a:t>
            </a:r>
            <a:endParaRPr sz="1800">
              <a:solidFill>
                <a:srgbClr val="FFFFFF"/>
              </a:solidFill>
              <a:latin typeface="Trebuchet MS"/>
              <a:ea typeface="Trebuchet MS"/>
              <a:cs typeface="Trebuchet MS"/>
              <a:sym typeface="Trebuchet MS"/>
            </a:endParaRPr>
          </a:p>
          <a:p>
            <a:pPr marL="457200" lvl="0" indent="-342900" algn="l" rtl="0">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Disability; homebound</a:t>
            </a:r>
            <a:endParaRPr sz="1800">
              <a:solidFill>
                <a:srgbClr val="FFFFFF"/>
              </a:solidFill>
              <a:latin typeface="Trebuchet MS"/>
              <a:ea typeface="Trebuchet MS"/>
              <a:cs typeface="Trebuchet MS"/>
              <a:sym typeface="Trebuchet MS"/>
            </a:endParaRPr>
          </a:p>
          <a:p>
            <a:pPr marL="457200" lvl="0" indent="-342900" algn="l" rtl="0">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Losses (bereavement, retirement, relocation)</a:t>
            </a:r>
            <a:endParaRPr sz="1800">
              <a:solidFill>
                <a:srgbClr val="FFFFFF"/>
              </a:solidFill>
              <a:latin typeface="Trebuchet MS"/>
              <a:ea typeface="Trebuchet MS"/>
              <a:cs typeface="Trebuchet MS"/>
              <a:sym typeface="Trebuchet MS"/>
            </a:endParaRPr>
          </a:p>
          <a:p>
            <a:pPr marL="457200" lvl="0" indent="-342900" algn="l" rtl="0">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Depression</a:t>
            </a:r>
            <a:endParaRPr sz="1800">
              <a:solidFill>
                <a:srgbClr val="FFFFFF"/>
              </a:solidFill>
              <a:latin typeface="Trebuchet MS"/>
              <a:ea typeface="Trebuchet MS"/>
              <a:cs typeface="Trebuchet MS"/>
              <a:sym typeface="Trebuchet MS"/>
            </a:endParaRPr>
          </a:p>
          <a:p>
            <a:pPr marL="457200" lvl="0" indent="-342900" algn="l" rtl="0">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Access to lethal means </a:t>
            </a:r>
            <a:endParaRPr sz="1800">
              <a:solidFill>
                <a:srgbClr val="FFFFFF"/>
              </a:solidFill>
              <a:latin typeface="Trebuchet MS"/>
              <a:ea typeface="Trebuchet MS"/>
              <a:cs typeface="Trebuchet MS"/>
              <a:sym typeface="Trebuchet MS"/>
            </a:endParaRPr>
          </a:p>
          <a:p>
            <a:pPr marL="0" lvl="0" indent="0" algn="l" rtl="0">
              <a:spcBef>
                <a:spcPts val="1000"/>
              </a:spcBef>
              <a:spcAft>
                <a:spcPts val="0"/>
              </a:spcAft>
              <a:buNone/>
            </a:pPr>
            <a:r>
              <a:rPr lang="en" sz="2300" u="sng">
                <a:solidFill>
                  <a:srgbClr val="FFFFFF"/>
                </a:solidFill>
                <a:latin typeface="Trebuchet MS"/>
                <a:ea typeface="Trebuchet MS"/>
                <a:cs typeface="Trebuchet MS"/>
                <a:sym typeface="Trebuchet MS"/>
              </a:rPr>
              <a:t>Protective Factors</a:t>
            </a:r>
            <a:endParaRPr sz="2300" u="sng">
              <a:solidFill>
                <a:srgbClr val="FFFFFF"/>
              </a:solidFill>
              <a:latin typeface="Trebuchet MS"/>
              <a:ea typeface="Trebuchet MS"/>
              <a:cs typeface="Trebuchet MS"/>
              <a:sym typeface="Trebuchet MS"/>
            </a:endParaRPr>
          </a:p>
          <a:p>
            <a:pPr marL="457200" lvl="0" indent="-342900" algn="l" rtl="0">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Connectedness </a:t>
            </a:r>
            <a:endParaRPr sz="1800">
              <a:solidFill>
                <a:srgbClr val="FFFFFF"/>
              </a:solidFill>
              <a:latin typeface="Trebuchet MS"/>
              <a:ea typeface="Trebuchet MS"/>
              <a:cs typeface="Trebuchet MS"/>
              <a:sym typeface="Trebuchet MS"/>
            </a:endParaRPr>
          </a:p>
          <a:p>
            <a:pPr marL="457200" lvl="0" indent="-342900" algn="l" rtl="0">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Transportation</a:t>
            </a:r>
            <a:endParaRPr sz="1800">
              <a:solidFill>
                <a:srgbClr val="FFFFFF"/>
              </a:solidFill>
              <a:latin typeface="Trebuchet MS"/>
              <a:ea typeface="Trebuchet MS"/>
              <a:cs typeface="Trebuchet MS"/>
              <a:sym typeface="Trebuchet MS"/>
            </a:endParaRPr>
          </a:p>
          <a:p>
            <a:pPr marL="457200" lvl="0" indent="-342900" algn="l" rtl="0">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Volunteering</a:t>
            </a:r>
            <a:endParaRPr sz="1800">
              <a:solidFill>
                <a:srgbClr val="FFFFFF"/>
              </a:solidFill>
              <a:latin typeface="Trebuchet MS"/>
              <a:ea typeface="Trebuchet MS"/>
              <a:cs typeface="Trebuchet MS"/>
              <a:sym typeface="Trebuchet MS"/>
            </a:endParaRPr>
          </a:p>
          <a:p>
            <a:pPr marL="457200" lvl="0" indent="-342900" algn="l" rtl="0">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Care management</a:t>
            </a:r>
            <a:endParaRPr sz="1800">
              <a:solidFill>
                <a:srgbClr val="FFFFFF"/>
              </a:solidFill>
              <a:latin typeface="Trebuchet MS"/>
              <a:ea typeface="Trebuchet MS"/>
              <a:cs typeface="Trebuchet MS"/>
              <a:sym typeface="Trebuchet MS"/>
            </a:endParaRPr>
          </a:p>
          <a:p>
            <a:pPr marL="457200" lvl="0" indent="-342900" algn="l" rtl="0">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Collaborative care models</a:t>
            </a:r>
            <a:endParaRPr sz="1800">
              <a:solidFill>
                <a:srgbClr val="FFFFFF"/>
              </a:solidFill>
              <a:latin typeface="Trebuchet MS"/>
              <a:ea typeface="Trebuchet MS"/>
              <a:cs typeface="Trebuchet MS"/>
              <a:sym typeface="Trebuchet MS"/>
            </a:endParaRPr>
          </a:p>
        </p:txBody>
      </p:sp>
      <p:pic>
        <p:nvPicPr>
          <p:cNvPr id="157" name="Google Shape;157;p33"/>
          <p:cNvPicPr preferRelativeResize="0"/>
          <p:nvPr/>
        </p:nvPicPr>
        <p:blipFill rotWithShape="1">
          <a:blip r:embed="rId3">
            <a:alphaModFix/>
          </a:blip>
          <a:srcRect l="14792" t="11970" b="60364"/>
          <a:stretch/>
        </p:blipFill>
        <p:spPr>
          <a:xfrm>
            <a:off x="4750225" y="1296425"/>
            <a:ext cx="1334050" cy="1286949"/>
          </a:xfrm>
          <a:prstGeom prst="rect">
            <a:avLst/>
          </a:prstGeom>
          <a:noFill/>
          <a:ln>
            <a:noFill/>
          </a:ln>
        </p:spPr>
      </p:pic>
      <p:pic>
        <p:nvPicPr>
          <p:cNvPr id="158" name="Google Shape;158;p33"/>
          <p:cNvPicPr preferRelativeResize="0"/>
          <p:nvPr/>
        </p:nvPicPr>
        <p:blipFill rotWithShape="1">
          <a:blip r:embed="rId4">
            <a:alphaModFix/>
          </a:blip>
          <a:srcRect b="49186"/>
          <a:stretch/>
        </p:blipFill>
        <p:spPr>
          <a:xfrm>
            <a:off x="7330550" y="1296437"/>
            <a:ext cx="1334050" cy="1415294"/>
          </a:xfrm>
          <a:prstGeom prst="rect">
            <a:avLst/>
          </a:prstGeom>
          <a:noFill/>
          <a:ln>
            <a:noFill/>
          </a:ln>
        </p:spPr>
      </p:pic>
      <p:pic>
        <p:nvPicPr>
          <p:cNvPr id="159" name="Google Shape;159;p33"/>
          <p:cNvPicPr preferRelativeResize="0"/>
          <p:nvPr/>
        </p:nvPicPr>
        <p:blipFill rotWithShape="1">
          <a:blip r:embed="rId3">
            <a:alphaModFix/>
          </a:blip>
          <a:srcRect l="9066" t="40127" b="29449"/>
          <a:stretch/>
        </p:blipFill>
        <p:spPr>
          <a:xfrm>
            <a:off x="4617225" y="2887850"/>
            <a:ext cx="1467050" cy="1458362"/>
          </a:xfrm>
          <a:prstGeom prst="rect">
            <a:avLst/>
          </a:prstGeom>
          <a:noFill/>
          <a:ln>
            <a:noFill/>
          </a:ln>
        </p:spPr>
      </p:pic>
      <p:pic>
        <p:nvPicPr>
          <p:cNvPr id="160" name="Google Shape;160;p33"/>
          <p:cNvPicPr preferRelativeResize="0"/>
          <p:nvPr/>
        </p:nvPicPr>
        <p:blipFill rotWithShape="1">
          <a:blip r:embed="rId3">
            <a:alphaModFix/>
          </a:blip>
          <a:srcRect l="13763" t="69577"/>
          <a:stretch/>
        </p:blipFill>
        <p:spPr>
          <a:xfrm>
            <a:off x="6084275" y="2079275"/>
            <a:ext cx="1391266" cy="1458349"/>
          </a:xfrm>
          <a:prstGeom prst="rect">
            <a:avLst/>
          </a:prstGeom>
          <a:noFill/>
          <a:ln>
            <a:noFill/>
          </a:ln>
        </p:spPr>
      </p:pic>
      <p:pic>
        <p:nvPicPr>
          <p:cNvPr id="161" name="Google Shape;161;p33"/>
          <p:cNvPicPr preferRelativeResize="0"/>
          <p:nvPr/>
        </p:nvPicPr>
        <p:blipFill rotWithShape="1">
          <a:blip r:embed="rId4">
            <a:alphaModFix/>
          </a:blip>
          <a:srcRect l="16839" t="51653" b="4605"/>
          <a:stretch/>
        </p:blipFill>
        <p:spPr>
          <a:xfrm>
            <a:off x="7555213" y="3061425"/>
            <a:ext cx="1109375" cy="1218250"/>
          </a:xfrm>
          <a:prstGeom prst="rect">
            <a:avLst/>
          </a:prstGeom>
          <a:noFill/>
          <a:ln>
            <a:noFill/>
          </a:ln>
        </p:spPr>
      </p:pic>
      <p:sp>
        <p:nvSpPr>
          <p:cNvPr id="162" name="Google Shape;162;p33"/>
          <p:cNvSpPr txBox="1"/>
          <p:nvPr/>
        </p:nvSpPr>
        <p:spPr>
          <a:xfrm>
            <a:off x="5252275" y="737013"/>
            <a:ext cx="2801400" cy="6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Trebuchet MS"/>
                <a:ea typeface="Trebuchet MS"/>
                <a:cs typeface="Trebuchet MS"/>
                <a:sym typeface="Trebuchet MS"/>
              </a:rPr>
              <a:t>Protective Factors</a:t>
            </a:r>
            <a:endParaRPr sz="2400" b="1">
              <a:solidFill>
                <a:srgbClr val="FFFFFF"/>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p:nvPr/>
        </p:nvSpPr>
        <p:spPr>
          <a:xfrm>
            <a:off x="4071950" y="420025"/>
            <a:ext cx="5072100" cy="3780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8" name="Google Shape;168;p34"/>
          <p:cNvSpPr/>
          <p:nvPr/>
        </p:nvSpPr>
        <p:spPr>
          <a:xfrm>
            <a:off x="130175" y="309025"/>
            <a:ext cx="3811800" cy="3450900"/>
          </a:xfrm>
          <a:prstGeom prst="rect">
            <a:avLst/>
          </a:prstGeom>
          <a:solidFill>
            <a:srgbClr val="5C667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9" name="Google Shape;169;p34"/>
          <p:cNvSpPr txBox="1"/>
          <p:nvPr/>
        </p:nvSpPr>
        <p:spPr>
          <a:xfrm>
            <a:off x="125" y="1139400"/>
            <a:ext cx="4071900" cy="15528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4800" b="1">
                <a:solidFill>
                  <a:srgbClr val="FFFFFF"/>
                </a:solidFill>
                <a:latin typeface="Trebuchet MS"/>
                <a:ea typeface="Trebuchet MS"/>
                <a:cs typeface="Trebuchet MS"/>
                <a:sym typeface="Trebuchet MS"/>
              </a:rPr>
              <a:t>Conclusions and Priorities for Older Adults </a:t>
            </a:r>
            <a:endParaRPr sz="4800" b="1">
              <a:solidFill>
                <a:srgbClr val="FFFFFF"/>
              </a:solidFill>
              <a:latin typeface="Trebuchet MS"/>
              <a:ea typeface="Trebuchet MS"/>
              <a:cs typeface="Trebuchet MS"/>
              <a:sym typeface="Trebuchet MS"/>
            </a:endParaRPr>
          </a:p>
        </p:txBody>
      </p:sp>
      <p:sp>
        <p:nvSpPr>
          <p:cNvPr id="170" name="Google Shape;170;p34"/>
          <p:cNvSpPr txBox="1"/>
          <p:nvPr/>
        </p:nvSpPr>
        <p:spPr>
          <a:xfrm>
            <a:off x="4148475" y="420025"/>
            <a:ext cx="4929300" cy="3673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800">
                <a:solidFill>
                  <a:srgbClr val="5C6670"/>
                </a:solidFill>
                <a:latin typeface="Trebuchet MS"/>
                <a:ea typeface="Trebuchet MS"/>
                <a:cs typeface="Trebuchet MS"/>
                <a:sym typeface="Trebuchet MS"/>
              </a:rPr>
              <a:t>Address social isolation and increase access to social support</a:t>
            </a: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r>
              <a:rPr lang="en" sz="1800">
                <a:solidFill>
                  <a:srgbClr val="5C6670"/>
                </a:solidFill>
                <a:latin typeface="Trebuchet MS"/>
                <a:ea typeface="Trebuchet MS"/>
                <a:cs typeface="Trebuchet MS"/>
                <a:sym typeface="Trebuchet MS"/>
              </a:rPr>
              <a:t>Increase services to reduce disability and enhance independent functioning</a:t>
            </a: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r>
              <a:rPr lang="en" sz="1800">
                <a:solidFill>
                  <a:srgbClr val="5C6670"/>
                </a:solidFill>
                <a:latin typeface="Trebuchet MS"/>
                <a:ea typeface="Trebuchet MS"/>
                <a:cs typeface="Trebuchet MS"/>
                <a:sym typeface="Trebuchet MS"/>
              </a:rPr>
              <a:t>Improve access to care</a:t>
            </a: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r>
              <a:rPr lang="en" sz="1800">
                <a:solidFill>
                  <a:srgbClr val="5C6670"/>
                </a:solidFill>
                <a:latin typeface="Trebuchet MS"/>
                <a:ea typeface="Trebuchet MS"/>
                <a:cs typeface="Trebuchet MS"/>
                <a:sym typeface="Trebuchet MS"/>
              </a:rPr>
              <a:t>Increase education and awareness through training</a:t>
            </a:r>
            <a:endParaRPr sz="1800">
              <a:solidFill>
                <a:srgbClr val="5C6670"/>
              </a:solidFill>
              <a:latin typeface="Trebuchet MS"/>
              <a:ea typeface="Trebuchet MS"/>
              <a:cs typeface="Trebuchet MS"/>
              <a:sym typeface="Trebuchet MS"/>
            </a:endParaRPr>
          </a:p>
          <a:p>
            <a:pPr marL="457200" marR="0" lvl="0" indent="-317500" algn="l" rtl="0">
              <a:spcBef>
                <a:spcPts val="0"/>
              </a:spcBef>
              <a:spcAft>
                <a:spcPts val="0"/>
              </a:spcAft>
              <a:buClr>
                <a:srgbClr val="5C6670"/>
              </a:buClr>
              <a:buSzPts val="1400"/>
              <a:buFont typeface="Trebuchet MS"/>
              <a:buChar char="●"/>
            </a:pPr>
            <a:r>
              <a:rPr lang="en">
                <a:solidFill>
                  <a:srgbClr val="5C6670"/>
                </a:solidFill>
                <a:latin typeface="Trebuchet MS"/>
                <a:ea typeface="Trebuchet MS"/>
                <a:cs typeface="Trebuchet MS"/>
                <a:sym typeface="Trebuchet MS"/>
              </a:rPr>
              <a:t>Older Adult Mental Health First Aid</a:t>
            </a:r>
            <a:endParaRPr>
              <a:solidFill>
                <a:srgbClr val="5C6670"/>
              </a:solidFill>
              <a:latin typeface="Trebuchet MS"/>
              <a:ea typeface="Trebuchet MS"/>
              <a:cs typeface="Trebuchet MS"/>
              <a:sym typeface="Trebuchet MS"/>
            </a:endParaRPr>
          </a:p>
          <a:p>
            <a:pPr marL="914400" marR="0" lvl="0" indent="0" algn="l" rtl="0">
              <a:spcBef>
                <a:spcPts val="0"/>
              </a:spcBef>
              <a:spcAft>
                <a:spcPts val="0"/>
              </a:spcAft>
              <a:buNone/>
            </a:pPr>
            <a:endParaRPr>
              <a:solidFill>
                <a:srgbClr val="5C6670"/>
              </a:solidFill>
              <a:latin typeface="Trebuchet MS"/>
              <a:ea typeface="Trebuchet MS"/>
              <a:cs typeface="Trebuchet MS"/>
              <a:sym typeface="Trebuchet MS"/>
            </a:endParaRPr>
          </a:p>
          <a:p>
            <a:pPr marL="0" marR="0" lvl="0" indent="0" algn="l" rtl="0">
              <a:spcBef>
                <a:spcPts val="0"/>
              </a:spcBef>
              <a:spcAft>
                <a:spcPts val="0"/>
              </a:spcAft>
              <a:buNone/>
            </a:pPr>
            <a:r>
              <a:rPr lang="en" sz="1800">
                <a:solidFill>
                  <a:srgbClr val="5C6670"/>
                </a:solidFill>
                <a:latin typeface="Trebuchet MS"/>
                <a:ea typeface="Trebuchet MS"/>
                <a:cs typeface="Trebuchet MS"/>
                <a:sym typeface="Trebuchet MS"/>
              </a:rPr>
              <a:t>Increase lethal means safety</a:t>
            </a: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endParaRPr sz="1800">
              <a:solidFill>
                <a:srgbClr val="5C6670"/>
              </a:solidFill>
              <a:latin typeface="Trebuchet MS"/>
              <a:ea typeface="Trebuchet MS"/>
              <a:cs typeface="Trebuchet MS"/>
              <a:sym typeface="Trebuchet MS"/>
            </a:endParaRPr>
          </a:p>
          <a:p>
            <a:pPr marL="0" marR="0" lvl="0" indent="0" algn="l" rtl="0">
              <a:spcBef>
                <a:spcPts val="0"/>
              </a:spcBef>
              <a:spcAft>
                <a:spcPts val="0"/>
              </a:spcAft>
              <a:buNone/>
            </a:pPr>
            <a:endParaRPr sz="1800">
              <a:solidFill>
                <a:srgbClr val="5C6670"/>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rey Content Slides - Color Logo Altern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ey Content Slides - Color Logo Altern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856</Words>
  <Application>Microsoft Office PowerPoint</Application>
  <PresentationFormat>On-screen Show (16:9)</PresentationFormat>
  <Paragraphs>90</Paragraphs>
  <Slides>10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Slabo 13px</vt:lpstr>
      <vt:lpstr>Trebuchet MS</vt:lpstr>
      <vt:lpstr>Arial</vt:lpstr>
      <vt:lpstr>Calibri</vt:lpstr>
      <vt:lpstr>Simple Light</vt:lpstr>
      <vt:lpstr>1_Grey Content Slides - Color Logo Alternate</vt:lpstr>
      <vt:lpstr>Grey Content Slides - Color Logo Alternate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Lott-Manier, Michael</dc:creator>
  <cp:lastModifiedBy>Lott-Manier, Michael</cp:lastModifiedBy>
  <cp:revision>1</cp:revision>
  <dcterms:modified xsi:type="dcterms:W3CDTF">2020-08-26T22:19:33Z</dcterms:modified>
</cp:coreProperties>
</file>