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9"/>
  </p:notesMasterIdLst>
  <p:sldIdLst>
    <p:sldId id="256" r:id="rId5"/>
    <p:sldId id="351" r:id="rId6"/>
    <p:sldId id="357" r:id="rId7"/>
    <p:sldId id="318" r:id="rId8"/>
    <p:sldId id="359" r:id="rId9"/>
    <p:sldId id="321" r:id="rId10"/>
    <p:sldId id="446" r:id="rId11"/>
    <p:sldId id="455" r:id="rId12"/>
    <p:sldId id="322" r:id="rId13"/>
    <p:sldId id="448" r:id="rId14"/>
    <p:sldId id="449" r:id="rId15"/>
    <p:sldId id="461" r:id="rId16"/>
    <p:sldId id="379" r:id="rId17"/>
    <p:sldId id="38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84C4E1-AC87-4B72-8F11-95D77B0CCE17}">
          <p14:sldIdLst>
            <p14:sldId id="256"/>
            <p14:sldId id="351"/>
            <p14:sldId id="357"/>
            <p14:sldId id="318"/>
            <p14:sldId id="359"/>
            <p14:sldId id="321"/>
            <p14:sldId id="446"/>
            <p14:sldId id="455"/>
            <p14:sldId id="322"/>
            <p14:sldId id="448"/>
            <p14:sldId id="449"/>
            <p14:sldId id="461"/>
            <p14:sldId id="379"/>
            <p14:sldId id="38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on, Kim" initials="WK" lastIdx="1" clrIdx="0">
    <p:extLst>
      <p:ext uri="{19B8F6BF-5375-455C-9EA6-DF929625EA0E}">
        <p15:presenceInfo xmlns:p15="http://schemas.microsoft.com/office/powerpoint/2012/main" userId="S::KWalton@edc.org::ab25f476-c58a-4b53-aaa6-de30e56874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0E2E2"/>
    <a:srgbClr val="5EA9DD"/>
    <a:srgbClr val="F9F3DD"/>
    <a:srgbClr val="D52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33" autoAdjust="0"/>
    <p:restoredTop sz="78812" autoAdjust="0"/>
  </p:normalViewPr>
  <p:slideViewPr>
    <p:cSldViewPr snapToGrid="0">
      <p:cViewPr varScale="1">
        <p:scale>
          <a:sx n="52" d="100"/>
          <a:sy n="52"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96BCD-6153-4053-A724-8EF6AB2A7A64}" type="datetimeFigureOut">
              <a:rPr lang="en-US" smtClean="0"/>
              <a:t>3/25/2020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32427-C596-4373-8CB1-4FC947CA3469}" type="slidenum">
              <a:rPr lang="en-US" smtClean="0"/>
              <a:t>‹#›</a:t>
            </a:fld>
            <a:endParaRPr lang="en-US"/>
          </a:p>
        </p:txBody>
      </p:sp>
    </p:spTree>
    <p:extLst>
      <p:ext uri="{BB962C8B-B14F-4D97-AF65-F5344CB8AC3E}">
        <p14:creationId xmlns:p14="http://schemas.microsoft.com/office/powerpoint/2010/main" val="3734468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also ask here for anyone on the phone but unable to access chat - </a:t>
            </a:r>
          </a:p>
        </p:txBody>
      </p:sp>
      <p:sp>
        <p:nvSpPr>
          <p:cNvPr id="4" name="Slide Number Placeholder 3"/>
          <p:cNvSpPr>
            <a:spLocks noGrp="1"/>
          </p:cNvSpPr>
          <p:nvPr>
            <p:ph type="sldNum" sz="quarter" idx="5"/>
          </p:nvPr>
        </p:nvSpPr>
        <p:spPr/>
        <p:txBody>
          <a:bodyPr/>
          <a:lstStyle/>
          <a:p>
            <a:fld id="{3E232427-C596-4373-8CB1-4FC947CA3469}" type="slidenum">
              <a:rPr lang="en-US" smtClean="0"/>
              <a:t>3</a:t>
            </a:fld>
            <a:endParaRPr lang="en-US" dirty="0"/>
          </a:p>
        </p:txBody>
      </p:sp>
    </p:spTree>
    <p:extLst>
      <p:ext uri="{BB962C8B-B14F-4D97-AF65-F5344CB8AC3E}">
        <p14:creationId xmlns:p14="http://schemas.microsoft.com/office/powerpoint/2010/main" val="25038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Explain why I have put this session under lead…………………………….. We are setting the culture.</a:t>
            </a:r>
          </a:p>
          <a:p>
            <a:endParaRPr lang="en-US" dirty="0"/>
          </a:p>
        </p:txBody>
      </p:sp>
      <p:sp>
        <p:nvSpPr>
          <p:cNvPr id="4" name="Slide Number Placeholder 3"/>
          <p:cNvSpPr>
            <a:spLocks noGrp="1"/>
          </p:cNvSpPr>
          <p:nvPr>
            <p:ph type="sldNum" sz="quarter" idx="10"/>
          </p:nvPr>
        </p:nvSpPr>
        <p:spPr/>
        <p:txBody>
          <a:bodyPr/>
          <a:lstStyle/>
          <a:p>
            <a:fld id="{3E232427-C596-4373-8CB1-4FC947CA3469}" type="slidenum">
              <a:rPr lang="en-US" smtClean="0"/>
              <a:t>4</a:t>
            </a:fld>
            <a:endParaRPr lang="en-US" dirty="0"/>
          </a:p>
        </p:txBody>
      </p:sp>
    </p:spTree>
    <p:extLst>
      <p:ext uri="{BB962C8B-B14F-4D97-AF65-F5344CB8AC3E}">
        <p14:creationId xmlns:p14="http://schemas.microsoft.com/office/powerpoint/2010/main" val="155172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E7797AA3-8DD7-4263-B8B8-4F4B239FA2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0FD70573-CC88-4295-89DE-2628ECBAC5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6436" name="Slide Number Placeholder 3">
            <a:extLst>
              <a:ext uri="{FF2B5EF4-FFF2-40B4-BE49-F238E27FC236}">
                <a16:creationId xmlns:a16="http://schemas.microsoft.com/office/drawing/2014/main" id="{ABF128A7-AADF-4F83-B712-038E5ACE97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ea typeface="MS PGothic" panose="020B0600070205080204" pitchFamily="34" charset="-128"/>
              </a:defRPr>
            </a:lvl1pPr>
            <a:lvl2pPr marL="742950" indent="-285750">
              <a:defRPr>
                <a:solidFill>
                  <a:schemeClr val="tx1"/>
                </a:solidFill>
                <a:latin typeface="Tw Cen MT" panose="020B0602020104020603" pitchFamily="34" charset="0"/>
                <a:ea typeface="MS PGothic" panose="020B0600070205080204" pitchFamily="34" charset="-128"/>
              </a:defRPr>
            </a:lvl2pPr>
            <a:lvl3pPr marL="1143000" indent="-228600">
              <a:defRPr>
                <a:solidFill>
                  <a:schemeClr val="tx1"/>
                </a:solidFill>
                <a:latin typeface="Tw Cen MT" panose="020B0602020104020603" pitchFamily="34" charset="0"/>
                <a:ea typeface="MS PGothic" panose="020B0600070205080204" pitchFamily="34" charset="-128"/>
              </a:defRPr>
            </a:lvl3pPr>
            <a:lvl4pPr marL="1600200" indent="-228600">
              <a:defRPr>
                <a:solidFill>
                  <a:schemeClr val="tx1"/>
                </a:solidFill>
                <a:latin typeface="Tw Cen MT" panose="020B0602020104020603" pitchFamily="34" charset="0"/>
                <a:ea typeface="MS PGothic" panose="020B0600070205080204" pitchFamily="34" charset="-128"/>
              </a:defRPr>
            </a:lvl4pPr>
            <a:lvl5pPr marL="2057400" indent="-228600">
              <a:defRPr>
                <a:solidFill>
                  <a:schemeClr val="tx1"/>
                </a:solidFill>
                <a:latin typeface="Tw Cen MT" panose="020B0602020104020603"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9pPr>
          </a:lstStyle>
          <a:p>
            <a:fld id="{30FE0463-2A27-42F8-B39F-4A5DE0704C56}" type="slidenum">
              <a:rPr lang="en-US" altLang="en-US" smtClean="0">
                <a:latin typeface="Arial" panose="020B0604020202020204" pitchFamily="34" charset="0"/>
              </a:rPr>
              <a:pPr/>
              <a:t>6</a:t>
            </a:fld>
            <a:endParaRPr lang="en-US" altLang="en-US" dirty="0">
              <a:latin typeface="Arial" panose="020B0604020202020204" pitchFamily="34" charset="0"/>
            </a:endParaRPr>
          </a:p>
        </p:txBody>
      </p:sp>
    </p:spTree>
    <p:extLst>
      <p:ext uri="{BB962C8B-B14F-4D97-AF65-F5344CB8AC3E}">
        <p14:creationId xmlns:p14="http://schemas.microsoft.com/office/powerpoint/2010/main" val="359174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isolation, kids at home and home schooling, working remotely, financial concerns, anxiety……..</a:t>
            </a:r>
          </a:p>
          <a:p>
            <a:r>
              <a:rPr lang="en-US" dirty="0"/>
              <a:t>Do we all seriously need our own care plan right now………….</a:t>
            </a:r>
          </a:p>
        </p:txBody>
      </p:sp>
      <p:sp>
        <p:nvSpPr>
          <p:cNvPr id="4" name="Slide Number Placeholder 3"/>
          <p:cNvSpPr>
            <a:spLocks noGrp="1"/>
          </p:cNvSpPr>
          <p:nvPr>
            <p:ph type="sldNum" sz="quarter" idx="5"/>
          </p:nvPr>
        </p:nvSpPr>
        <p:spPr/>
        <p:txBody>
          <a:bodyPr/>
          <a:lstStyle/>
          <a:p>
            <a:fld id="{3E232427-C596-4373-8CB1-4FC947CA3469}" type="slidenum">
              <a:rPr lang="en-US" smtClean="0"/>
              <a:t>7</a:t>
            </a:fld>
            <a:endParaRPr lang="en-US"/>
          </a:p>
        </p:txBody>
      </p:sp>
    </p:spTree>
    <p:extLst>
      <p:ext uri="{BB962C8B-B14F-4D97-AF65-F5344CB8AC3E}">
        <p14:creationId xmlns:p14="http://schemas.microsoft.com/office/powerpoint/2010/main" val="79030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CF66BE79-A4E2-4E34-8F95-AABEB9C51E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3ADE8E1-8097-4528-A1DF-CB4AD33493D5}"/>
              </a:ext>
            </a:extLst>
          </p:cNvPr>
          <p:cNvSpPr>
            <a:spLocks noGrp="1"/>
          </p:cNvSpPr>
          <p:nvPr>
            <p:ph type="body" idx="1"/>
          </p:nvPr>
        </p:nvSpPr>
        <p:spPr/>
        <p:txBody>
          <a:bodyPr>
            <a:normAutofit/>
          </a:bodyPr>
          <a:lstStyle/>
          <a:p>
            <a:pPr eaLnBrk="1" hangingPunct="1">
              <a:lnSpc>
                <a:spcPct val="80000"/>
              </a:lnSpc>
              <a:spcBef>
                <a:spcPct val="0"/>
              </a:spcBef>
              <a:defRPr/>
            </a:pPr>
            <a:r>
              <a:rPr lang="en-US" altLang="en-US" dirty="0"/>
              <a:t>We, specifically, mean the Safety Planning Intervention.   What needs to be different………………….. Unique </a:t>
            </a:r>
            <a:r>
              <a:rPr lang="en-US" altLang="en-US" dirty="0" err="1"/>
              <a:t>Covid</a:t>
            </a:r>
            <a:r>
              <a:rPr lang="en-US" altLang="en-US" dirty="0"/>
              <a:t> challenges?</a:t>
            </a:r>
          </a:p>
          <a:p>
            <a:pPr eaLnBrk="1" hangingPunct="1">
              <a:lnSpc>
                <a:spcPct val="80000"/>
              </a:lnSpc>
              <a:spcBef>
                <a:spcPct val="0"/>
              </a:spcBef>
              <a:defRPr/>
            </a:pPr>
            <a:endParaRPr lang="en-US" altLang="en-US" dirty="0"/>
          </a:p>
          <a:p>
            <a:pPr eaLnBrk="1" hangingPunct="1">
              <a:lnSpc>
                <a:spcPct val="80000"/>
              </a:lnSpc>
              <a:spcBef>
                <a:spcPct val="0"/>
              </a:spcBef>
              <a:defRPr/>
            </a:pPr>
            <a:endParaRPr lang="en-US" altLang="en-US" dirty="0"/>
          </a:p>
          <a:p>
            <a:pPr>
              <a:defRPr/>
            </a:pPr>
            <a:endParaRPr lang="en-US" dirty="0"/>
          </a:p>
        </p:txBody>
      </p:sp>
      <p:sp>
        <p:nvSpPr>
          <p:cNvPr id="148484" name="Slide Number Placeholder 3">
            <a:extLst>
              <a:ext uri="{FF2B5EF4-FFF2-40B4-BE49-F238E27FC236}">
                <a16:creationId xmlns:a16="http://schemas.microsoft.com/office/drawing/2014/main" id="{1856C31C-37E5-4F08-AB13-49950FC106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ea typeface="MS PGothic" panose="020B0600070205080204" pitchFamily="34" charset="-128"/>
              </a:defRPr>
            </a:lvl1pPr>
            <a:lvl2pPr marL="742950" indent="-285750">
              <a:defRPr>
                <a:solidFill>
                  <a:schemeClr val="tx1"/>
                </a:solidFill>
                <a:latin typeface="Tw Cen MT" panose="020B0602020104020603" pitchFamily="34" charset="0"/>
                <a:ea typeface="MS PGothic" panose="020B0600070205080204" pitchFamily="34" charset="-128"/>
              </a:defRPr>
            </a:lvl2pPr>
            <a:lvl3pPr marL="1143000" indent="-228600">
              <a:defRPr>
                <a:solidFill>
                  <a:schemeClr val="tx1"/>
                </a:solidFill>
                <a:latin typeface="Tw Cen MT" panose="020B0602020104020603" pitchFamily="34" charset="0"/>
                <a:ea typeface="MS PGothic" panose="020B0600070205080204" pitchFamily="34" charset="-128"/>
              </a:defRPr>
            </a:lvl3pPr>
            <a:lvl4pPr marL="1600200" indent="-228600">
              <a:defRPr>
                <a:solidFill>
                  <a:schemeClr val="tx1"/>
                </a:solidFill>
                <a:latin typeface="Tw Cen MT" panose="020B0602020104020603" pitchFamily="34" charset="0"/>
                <a:ea typeface="MS PGothic" panose="020B0600070205080204" pitchFamily="34" charset="-128"/>
              </a:defRPr>
            </a:lvl4pPr>
            <a:lvl5pPr marL="2057400" indent="-228600">
              <a:defRPr>
                <a:solidFill>
                  <a:schemeClr val="tx1"/>
                </a:solidFill>
                <a:latin typeface="Tw Cen MT" panose="020B0602020104020603"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ea typeface="MS PGothic" panose="020B0600070205080204" pitchFamily="34" charset="-128"/>
              </a:defRPr>
            </a:lvl9pPr>
          </a:lstStyle>
          <a:p>
            <a:fld id="{60D50179-BBD5-4D9F-A0AD-731E85219ED5}" type="slidenum">
              <a:rPr lang="en-US" altLang="en-US" smtClean="0">
                <a:latin typeface="Arial" panose="020B0604020202020204" pitchFamily="34" charset="0"/>
              </a:rPr>
              <a:pPr/>
              <a:t>9</a:t>
            </a:fld>
            <a:endParaRPr lang="en-US" altLang="en-US" dirty="0">
              <a:latin typeface="Arial" panose="020B0604020202020204" pitchFamily="34" charset="0"/>
            </a:endParaRPr>
          </a:p>
        </p:txBody>
      </p:sp>
    </p:spTree>
    <p:extLst>
      <p:ext uri="{BB962C8B-B14F-4D97-AF65-F5344CB8AC3E}">
        <p14:creationId xmlns:p14="http://schemas.microsoft.com/office/powerpoint/2010/main" val="197808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3E232427-C596-4373-8CB1-4FC947CA3469}" type="slidenum">
              <a:rPr lang="en-US" smtClean="0"/>
              <a:t>10</a:t>
            </a:fld>
            <a:endParaRPr lang="en-US" dirty="0"/>
          </a:p>
        </p:txBody>
      </p:sp>
    </p:spTree>
    <p:extLst>
      <p:ext uri="{BB962C8B-B14F-4D97-AF65-F5344CB8AC3E}">
        <p14:creationId xmlns:p14="http://schemas.microsoft.com/office/powerpoint/2010/main" val="257994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232427-C596-4373-8CB1-4FC947CA3469}" type="slidenum">
              <a:rPr lang="en-US" smtClean="0"/>
              <a:t>11</a:t>
            </a:fld>
            <a:endParaRPr lang="en-US" dirty="0"/>
          </a:p>
        </p:txBody>
      </p:sp>
    </p:spTree>
    <p:extLst>
      <p:ext uri="{BB962C8B-B14F-4D97-AF65-F5344CB8AC3E}">
        <p14:creationId xmlns:p14="http://schemas.microsoft.com/office/powerpoint/2010/main" val="6283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232427-C596-4373-8CB1-4FC947CA3469}" type="slidenum">
              <a:rPr lang="en-US" smtClean="0"/>
              <a:t>12</a:t>
            </a:fld>
            <a:endParaRPr lang="en-US"/>
          </a:p>
        </p:txBody>
      </p:sp>
    </p:spTree>
    <p:extLst>
      <p:ext uri="{BB962C8B-B14F-4D97-AF65-F5344CB8AC3E}">
        <p14:creationId xmlns:p14="http://schemas.microsoft.com/office/powerpoint/2010/main" val="296446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232427-C596-4373-8CB1-4FC947CA3469}" type="slidenum">
              <a:rPr lang="en-US" smtClean="0"/>
              <a:t>13</a:t>
            </a:fld>
            <a:endParaRPr lang="en-US" dirty="0"/>
          </a:p>
        </p:txBody>
      </p:sp>
    </p:spTree>
    <p:extLst>
      <p:ext uri="{BB962C8B-B14F-4D97-AF65-F5344CB8AC3E}">
        <p14:creationId xmlns:p14="http://schemas.microsoft.com/office/powerpoint/2010/main" val="36383710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6.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5.png"/><Relationship Id="rId4" Type="http://schemas.microsoft.com/office/2007/relationships/hdphoto" Target="../media/hdphoto7.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8.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6.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9.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0.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2.wdp"/></Relationships>
</file>

<file path=ppt/slideLayouts/_rels/slideLayout6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4.wdp"/></Relationships>
</file>

<file path=ppt/slideLayouts/_rels/slideLayout7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4.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2" y="148280"/>
            <a:ext cx="9144001" cy="6709719"/>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l="20202" t="33907" r="-4687" b="-4712"/>
          <a:stretch/>
        </p:blipFill>
        <p:spPr>
          <a:xfrm>
            <a:off x="0" y="148280"/>
            <a:ext cx="2660073" cy="2217246"/>
          </a:xfrm>
          <a:prstGeom prst="rect">
            <a:avLst/>
          </a:prstGeom>
        </p:spPr>
      </p:pic>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sp>
        <p:nvSpPr>
          <p:cNvPr id="32" name="Title 1"/>
          <p:cNvSpPr>
            <a:spLocks noGrp="1"/>
          </p:cNvSpPr>
          <p:nvPr>
            <p:ph type="title"/>
          </p:nvPr>
        </p:nvSpPr>
        <p:spPr>
          <a:xfrm>
            <a:off x="623888" y="1709739"/>
            <a:ext cx="7886700" cy="2852737"/>
          </a:xfrm>
        </p:spPr>
        <p:txBody>
          <a:bodyPr anchor="b">
            <a:normAutofit/>
          </a:bodyPr>
          <a:lstStyle>
            <a:lvl1pPr>
              <a:defRPr sz="5400">
                <a:solidFill>
                  <a:srgbClr val="FFFFFF"/>
                </a:solidFill>
              </a:defRPr>
            </a:lvl1pPr>
          </a:lstStyle>
          <a:p>
            <a:r>
              <a:rPr lang="en-US"/>
              <a:t>Click to edit Master title style</a:t>
            </a:r>
          </a:p>
        </p:txBody>
      </p:sp>
      <p:sp>
        <p:nvSpPr>
          <p:cNvPr id="33" name="Text Placeholder 2"/>
          <p:cNvSpPr>
            <a:spLocks noGrp="1"/>
          </p:cNvSpPr>
          <p:nvPr>
            <p:ph type="body" idx="1"/>
          </p:nvPr>
        </p:nvSpPr>
        <p:spPr>
          <a:xfrm>
            <a:off x="623888" y="4589464"/>
            <a:ext cx="788670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6067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9" name="Picture 18"/>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rcRect b="19417"/>
          <a:stretch/>
        </p:blipFill>
        <p:spPr>
          <a:xfrm>
            <a:off x="0" y="1485900"/>
            <a:ext cx="9144000" cy="2057041"/>
          </a:xfrm>
          <a:prstGeom prst="rect">
            <a:avLst/>
          </a:prstGeom>
        </p:spPr>
      </p:pic>
      <p:sp>
        <p:nvSpPr>
          <p:cNvPr id="20" name="Text Placeholder 2"/>
          <p:cNvSpPr>
            <a:spLocks noGrp="1"/>
          </p:cNvSpPr>
          <p:nvPr>
            <p:ph idx="1"/>
          </p:nvPr>
        </p:nvSpPr>
        <p:spPr>
          <a:xfrm>
            <a:off x="628650" y="3934047"/>
            <a:ext cx="7886700" cy="25943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23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0088"/>
            <a:ext cx="9144000" cy="48145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81455"/>
            <a:ext cx="7886700" cy="1004445"/>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441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40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0088"/>
            <a:ext cx="9144000" cy="48145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61280"/>
            <a:ext cx="7886700" cy="1024620"/>
          </a:xfrm>
          <a:prstGeom prst="rect">
            <a:avLst/>
          </a:prstGeom>
        </p:spPr>
        <p:txBody>
          <a:bodyPr vert="horz" lIns="91440" tIns="45720" rIns="91440" bIns="45720" rtlCol="0" anchor="ctr">
            <a:normAutofit/>
          </a:bodyPr>
          <a:lstStyle>
            <a:lvl1pPr>
              <a:defRPr>
                <a:solidFill>
                  <a:schemeClr val="accent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46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05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0088"/>
            <a:ext cx="9144000" cy="48145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61279"/>
            <a:ext cx="7886700" cy="1024621"/>
          </a:xfrm>
          <a:prstGeom prst="rect">
            <a:avLst/>
          </a:prstGeom>
        </p:spPr>
        <p:txBody>
          <a:bodyPr vert="horz" lIns="91440" tIns="45720" rIns="91440" bIns="45720" rtlCol="0" anchor="ctr">
            <a:normAutofit/>
          </a:bodyPr>
          <a:lstStyle>
            <a:lvl1pPr>
              <a:defRPr>
                <a:solidFill>
                  <a:schemeClr val="bg2"/>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41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31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48280"/>
            <a:ext cx="9144000" cy="32308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61279"/>
            <a:ext cx="7886700" cy="1024621"/>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72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06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7418" y="0"/>
            <a:ext cx="9161417" cy="6858000"/>
          </a:xfrm>
          <a:prstGeom prst="rect">
            <a:avLst/>
          </a:prstGeom>
          <a:effectLst>
            <a:softEdge rad="0"/>
          </a:effectLst>
        </p:spPr>
      </p:pic>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sp>
        <p:nvSpPr>
          <p:cNvPr id="32" name="Title 1"/>
          <p:cNvSpPr>
            <a:spLocks noGrp="1"/>
          </p:cNvSpPr>
          <p:nvPr>
            <p:ph type="title"/>
          </p:nvPr>
        </p:nvSpPr>
        <p:spPr>
          <a:xfrm>
            <a:off x="623888" y="1709739"/>
            <a:ext cx="7886700" cy="2852737"/>
          </a:xfrm>
        </p:spPr>
        <p:txBody>
          <a:bodyPr anchor="b">
            <a:normAutofit/>
          </a:bodyPr>
          <a:lstStyle>
            <a:lvl1pPr>
              <a:defRPr sz="5400">
                <a:solidFill>
                  <a:srgbClr val="FFFFFF"/>
                </a:solidFill>
              </a:defRPr>
            </a:lvl1pPr>
          </a:lstStyle>
          <a:p>
            <a:r>
              <a:rPr lang="en-US"/>
              <a:t>Click to edit Master title style</a:t>
            </a:r>
          </a:p>
        </p:txBody>
      </p:sp>
      <p:sp>
        <p:nvSpPr>
          <p:cNvPr id="33" name="Text Placeholder 2"/>
          <p:cNvSpPr>
            <a:spLocks noGrp="1"/>
          </p:cNvSpPr>
          <p:nvPr>
            <p:ph type="body" idx="1"/>
          </p:nvPr>
        </p:nvSpPr>
        <p:spPr>
          <a:xfrm>
            <a:off x="623888" y="4589464"/>
            <a:ext cx="788670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0202" t="33907" r="-4687" b="-4712"/>
          <a:stretch/>
        </p:blipFill>
        <p:spPr>
          <a:xfrm>
            <a:off x="-17421" y="140201"/>
            <a:ext cx="2660073" cy="2217246"/>
          </a:xfrm>
          <a:prstGeom prst="rect">
            <a:avLst/>
          </a:prstGeom>
        </p:spPr>
      </p:pic>
    </p:spTree>
    <p:extLst>
      <p:ext uri="{BB962C8B-B14F-4D97-AF65-F5344CB8AC3E}">
        <p14:creationId xmlns:p14="http://schemas.microsoft.com/office/powerpoint/2010/main" val="302937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0088"/>
            <a:ext cx="9144000" cy="48145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61279"/>
            <a:ext cx="7886700" cy="1024621"/>
          </a:xfrm>
          <a:prstGeom prst="rect">
            <a:avLst/>
          </a:prstGeom>
        </p:spPr>
        <p:txBody>
          <a:bodyPr vert="horz" lIns="91440" tIns="45720" rIns="91440" bIns="45720" rtlCol="0" anchor="ctr">
            <a:normAutofit/>
          </a:bodyPr>
          <a:lstStyle>
            <a:lvl1pPr>
              <a:defRPr>
                <a:solidFill>
                  <a:schemeClr val="accent3"/>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48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506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0088"/>
            <a:ext cx="9144000" cy="48145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81455"/>
            <a:ext cx="7886700" cy="1004445"/>
          </a:xfrm>
          <a:prstGeom prst="rect">
            <a:avLst/>
          </a:prstGeom>
        </p:spPr>
        <p:txBody>
          <a:bodyPr vert="horz" lIns="91440" tIns="45720" rIns="91440" bIns="45720" rtlCol="0" anchor="ctr">
            <a:normAutofit/>
          </a:bodyPr>
          <a:lstStyle>
            <a:lvl1pPr>
              <a:defRPr>
                <a:solidFill>
                  <a:schemeClr val="accent4"/>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218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720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0088"/>
            <a:ext cx="9144000" cy="48145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61279"/>
            <a:ext cx="7886700" cy="1024621"/>
          </a:xfrm>
          <a:prstGeom prst="rect">
            <a:avLst/>
          </a:prstGeom>
        </p:spPr>
        <p:txBody>
          <a:bodyPr vert="horz" lIns="91440" tIns="45720" rIns="91440" bIns="45720" rtlCol="0" anchor="ctr">
            <a:normAutofit/>
          </a:bodyPr>
          <a:lstStyle>
            <a:lvl1pPr>
              <a:defRPr>
                <a:solidFill>
                  <a:schemeClr val="accent5"/>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351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rgbClr val="FFFFFF"/>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660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10088"/>
            <a:ext cx="9144000" cy="48145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1" name="Title Placeholder 1"/>
          <p:cNvSpPr>
            <a:spLocks noGrp="1"/>
          </p:cNvSpPr>
          <p:nvPr>
            <p:ph type="title"/>
          </p:nvPr>
        </p:nvSpPr>
        <p:spPr>
          <a:xfrm>
            <a:off x="628650" y="481455"/>
            <a:ext cx="7886700" cy="1004445"/>
          </a:xfrm>
          <a:prstGeom prst="rect">
            <a:avLst/>
          </a:prstGeom>
        </p:spPr>
        <p:txBody>
          <a:bodyPr vert="horz" lIns="91440" tIns="45720" rIns="91440" bIns="45720" rtlCol="0" anchor="ctr">
            <a:normAutofit/>
          </a:bodyPr>
          <a:lstStyle>
            <a:lvl1pPr>
              <a:defRPr>
                <a:solidFill>
                  <a:schemeClr val="accent6"/>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8"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152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068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412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0555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27040" t="780" r="14568" b="1457"/>
          <a:stretch/>
        </p:blipFill>
        <p:spPr>
          <a:xfrm>
            <a:off x="0" y="148281"/>
            <a:ext cx="9143999" cy="6700194"/>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l="20202" t="33907" r="-4687" b="-4712"/>
          <a:stretch/>
        </p:blipFill>
        <p:spPr>
          <a:xfrm>
            <a:off x="0" y="148280"/>
            <a:ext cx="2660073" cy="2217246"/>
          </a:xfrm>
          <a:prstGeom prst="rect">
            <a:avLst/>
          </a:prstGeom>
        </p:spPr>
      </p:pic>
      <p:sp>
        <p:nvSpPr>
          <p:cNvPr id="9" name="Text Placeholder 2"/>
          <p:cNvSpPr>
            <a:spLocks noGrp="1"/>
          </p:cNvSpPr>
          <p:nvPr>
            <p:ph type="body" idx="1"/>
          </p:nvPr>
        </p:nvSpPr>
        <p:spPr>
          <a:xfrm>
            <a:off x="623888" y="4589464"/>
            <a:ext cx="788670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itle 1"/>
          <p:cNvSpPr>
            <a:spLocks noGrp="1"/>
          </p:cNvSpPr>
          <p:nvPr>
            <p:ph type="title"/>
          </p:nvPr>
        </p:nvSpPr>
        <p:spPr>
          <a:xfrm>
            <a:off x="623888" y="1709739"/>
            <a:ext cx="7886700" cy="2852737"/>
          </a:xfrm>
        </p:spPr>
        <p:txBody>
          <a:bodyPr anchor="b">
            <a:normAutofit/>
          </a:bodyPr>
          <a:lstStyle>
            <a:lvl1pPr>
              <a:defRPr sz="5400">
                <a:solidFill>
                  <a:srgbClr val="FFFFFF"/>
                </a:solidFill>
              </a:defRPr>
            </a:lvl1pPr>
          </a:lstStyle>
          <a:p>
            <a:r>
              <a:rPr lang="en-US"/>
              <a:t>Click to edit Master title style</a:t>
            </a:r>
          </a:p>
        </p:txBody>
      </p:sp>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3848725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151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noFill/>
            <a:ln w="1778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ELEMENTS</a:t>
            </a:r>
          </a:p>
        </p:txBody>
      </p:sp>
      <p:sp>
        <p:nvSpPr>
          <p:cNvPr id="32" name="Rectangle 31"/>
          <p:cNvSpPr/>
          <p:nvPr userDrawn="1"/>
        </p:nvSpPr>
        <p:spPr>
          <a:xfrm>
            <a:off x="0" y="5514187"/>
            <a:ext cx="9144000" cy="681301"/>
          </a:xfrm>
          <a:prstGeom prst="rect">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bg1"/>
                </a:solidFill>
                <a:latin typeface="Arial" panose="020B0604020202020204" pitchFamily="34" charset="0"/>
                <a:ea typeface="+mn-ea"/>
                <a:cs typeface="Arial" panose="020B0604020202020204" pitchFamily="34" charset="0"/>
              </a:rPr>
              <a:t>LEAD     TRAIN     IDENTIFY     ENGAGE     TREAT     TRANSITION     IMPROVE</a:t>
            </a:r>
          </a:p>
        </p:txBody>
      </p:sp>
      <p:sp>
        <p:nvSpPr>
          <p:cNvPr id="17" name="TextBox 16"/>
          <p:cNvSpPr txBox="1"/>
          <p:nvPr userDrawn="1"/>
        </p:nvSpPr>
        <p:spPr>
          <a:xfrm>
            <a:off x="1114915" y="3973752"/>
            <a:ext cx="7086600"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spc="0" dirty="0">
                <a:solidFill>
                  <a:srgbClr val="FFFFFF"/>
                </a:solidFill>
                <a:latin typeface="Arial" panose="020B0604020202020204" pitchFamily="34" charset="0"/>
                <a:ea typeface="+mn-ea"/>
                <a:cs typeface="Arial" panose="020B0604020202020204" pitchFamily="34" charset="0"/>
              </a:rPr>
              <a:t>The</a:t>
            </a:r>
            <a:r>
              <a:rPr lang="en-US" sz="2400" b="0" spc="0" baseline="0" dirty="0">
                <a:solidFill>
                  <a:srgbClr val="FFFFFF"/>
                </a:solidFill>
                <a:latin typeface="Arial" panose="020B0604020202020204" pitchFamily="34" charset="0"/>
                <a:ea typeface="+mn-ea"/>
                <a:cs typeface="Arial" panose="020B0604020202020204" pitchFamily="34" charset="0"/>
              </a:rPr>
              <a:t> seven elements of Zero Suicide are the </a:t>
            </a:r>
            <a:r>
              <a:rPr lang="en-US" sz="2400" b="0" i="0" kern="1200" baseline="0" dirty="0">
                <a:solidFill>
                  <a:srgbClr val="FFFFFF"/>
                </a:solidFill>
                <a:effectLst/>
                <a:latin typeface="+mn-lt"/>
                <a:ea typeface="+mn-ea"/>
                <a:cs typeface="+mn-cs"/>
              </a:rPr>
              <a:t>core components necessary to transform suicide prevention in health care systems.</a:t>
            </a:r>
            <a:endParaRPr lang="en-US" sz="2400" dirty="0">
              <a:solidFill>
                <a:srgbClr val="FFFFFF"/>
              </a:solidFill>
            </a:endParaRPr>
          </a:p>
          <a:p>
            <a:pPr algn="ctr" eaLnBrk="1" fontAlgn="auto" hangingPunct="1">
              <a:spcBef>
                <a:spcPts val="0"/>
              </a:spcBef>
              <a:spcAft>
                <a:spcPts val="0"/>
              </a:spcAft>
              <a:defRPr/>
            </a:pPr>
            <a:r>
              <a:rPr lang="en-US" sz="2400" b="0" spc="0" baseline="0" dirty="0">
                <a:solidFill>
                  <a:srgbClr val="FFFFFF"/>
                </a:solidFill>
                <a:latin typeface="Arial" panose="020B0604020202020204" pitchFamily="34" charset="0"/>
                <a:ea typeface="+mn-ea"/>
                <a:cs typeface="Arial" panose="020B0604020202020204" pitchFamily="34" charset="0"/>
              </a:rPr>
              <a:t> </a:t>
            </a:r>
            <a:endParaRPr lang="en-US" sz="2400" b="0" spc="0" dirty="0">
              <a:solidFill>
                <a:srgbClr val="FFFFFF"/>
              </a:solidFill>
              <a:latin typeface="Arial" panose="020B0604020202020204" pitchFamily="34" charset="0"/>
              <a:ea typeface="+mn-ea"/>
              <a:cs typeface="Arial" panose="020B0604020202020204" pitchFamily="34" charset="0"/>
            </a:endParaRP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3803634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bg1"/>
                </a:solidFill>
                <a:latin typeface="Arial" panose="020B0604020202020204" pitchFamily="34" charset="0"/>
                <a:ea typeface="+mn-ea"/>
                <a:cs typeface="Arial" panose="020B0604020202020204" pitchFamily="34" charset="0"/>
              </a:rPr>
              <a:t>LEAD     TRAIN     IDENTIFY     ENGAGE     TREAT     TRANSITION     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3031011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6_Custom Layout">
    <p:bg>
      <p:bgPr>
        <a:solidFill>
          <a:schemeClr val="accent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noFill/>
            <a:ln w="1778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LEAD</a:t>
            </a:r>
          </a:p>
        </p:txBody>
      </p:sp>
      <p:sp>
        <p:nvSpPr>
          <p:cNvPr id="32" name="Rectangle 31"/>
          <p:cNvSpPr/>
          <p:nvPr userDrawn="1"/>
        </p:nvSpPr>
        <p:spPr>
          <a:xfrm>
            <a:off x="0" y="5514187"/>
            <a:ext cx="9144000" cy="681301"/>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rgbClr val="FFFFFF"/>
                </a:solidFill>
                <a:latin typeface="Arial" panose="020B0604020202020204" pitchFamily="34" charset="0"/>
                <a:ea typeface="+mn-ea"/>
                <a:cs typeface="Arial" panose="020B0604020202020204" pitchFamily="34" charset="0"/>
              </a:rPr>
              <a:t>LEAD     </a:t>
            </a:r>
            <a:r>
              <a:rPr lang="en-US" altLang="en-US" sz="1350" dirty="0">
                <a:solidFill>
                  <a:schemeClr val="accent1"/>
                </a:solidFill>
                <a:latin typeface="Arial" panose="020B0604020202020204" pitchFamily="34" charset="0"/>
                <a:ea typeface="+mn-ea"/>
                <a:cs typeface="Arial" panose="020B0604020202020204" pitchFamily="34" charset="0"/>
              </a:rPr>
              <a:t>TRAIN     IDENTIFY     ENGAGE     TREAT     TRANSITION     IMPROVE</a:t>
            </a:r>
          </a:p>
        </p:txBody>
      </p:sp>
      <p:sp>
        <p:nvSpPr>
          <p:cNvPr id="17" name="TextBox 16"/>
          <p:cNvSpPr txBox="1"/>
          <p:nvPr userDrawn="1"/>
        </p:nvSpPr>
        <p:spPr>
          <a:xfrm>
            <a:off x="1114915" y="4087930"/>
            <a:ext cx="7086600" cy="830997"/>
          </a:xfrm>
          <a:prstGeom prst="rect">
            <a:avLst/>
          </a:prstGeom>
          <a:noFill/>
        </p:spPr>
        <p:txBody>
          <a:bodyPr wrap="square">
            <a:spAutoFit/>
          </a:bodyPr>
          <a:lstStyle/>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Lead system-wide culture change </a:t>
            </a:r>
          </a:p>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committed to reducing suicides.</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120084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accent1"/>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rgbClr val="FFFFFF"/>
                </a:solidFill>
                <a:latin typeface="Arial" panose="020B0604020202020204" pitchFamily="34" charset="0"/>
                <a:ea typeface="+mn-ea"/>
                <a:cs typeface="Arial" panose="020B0604020202020204" pitchFamily="34" charset="0"/>
              </a:rPr>
              <a:t>LEAD     </a:t>
            </a:r>
            <a:r>
              <a:rPr lang="en-US" altLang="en-US" sz="1350" dirty="0">
                <a:solidFill>
                  <a:schemeClr val="accent1"/>
                </a:solidFill>
                <a:latin typeface="Arial" panose="020B0604020202020204" pitchFamily="34" charset="0"/>
                <a:ea typeface="+mn-ea"/>
                <a:cs typeface="Arial" panose="020B0604020202020204" pitchFamily="34" charset="0"/>
              </a:rPr>
              <a:t>TRAIN     IDENTIFY     ENGAGE     TREAT     TRANSITION     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1012025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2"/>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noFill/>
            <a:ln w="1778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TRAIN</a:t>
            </a:r>
          </a:p>
        </p:txBody>
      </p:sp>
      <p:sp>
        <p:nvSpPr>
          <p:cNvPr id="32" name="Rectangle 31"/>
          <p:cNvSpPr/>
          <p:nvPr userDrawn="1"/>
        </p:nvSpPr>
        <p:spPr>
          <a:xfrm>
            <a:off x="0" y="5514187"/>
            <a:ext cx="9144000" cy="681301"/>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bg2"/>
                </a:solidFill>
                <a:latin typeface="Arial" panose="020B0604020202020204" pitchFamily="34" charset="0"/>
                <a:ea typeface="+mn-ea"/>
                <a:cs typeface="Arial" panose="020B0604020202020204" pitchFamily="34" charset="0"/>
              </a:rPr>
              <a:t>LEAD     </a:t>
            </a:r>
            <a:r>
              <a:rPr lang="en-US" altLang="en-US" sz="1350" dirty="0">
                <a:solidFill>
                  <a:srgbClr val="FFFFFF"/>
                </a:solidFill>
                <a:latin typeface="Arial" panose="020B0604020202020204" pitchFamily="34" charset="0"/>
                <a:ea typeface="+mn-ea"/>
                <a:cs typeface="Arial" panose="020B0604020202020204" pitchFamily="34" charset="0"/>
              </a:rPr>
              <a:t>TRAIN</a:t>
            </a:r>
            <a:r>
              <a:rPr lang="en-US" altLang="en-US" sz="1350" dirty="0">
                <a:solidFill>
                  <a:schemeClr val="bg2"/>
                </a:solidFill>
                <a:latin typeface="Arial" panose="020B0604020202020204" pitchFamily="34" charset="0"/>
                <a:ea typeface="+mn-ea"/>
                <a:cs typeface="Arial" panose="020B0604020202020204" pitchFamily="34" charset="0"/>
              </a:rPr>
              <a:t>     IDENTIFY     ENGAGE     TREAT     TRANSITION     IMPROVE</a:t>
            </a:r>
          </a:p>
        </p:txBody>
      </p:sp>
      <p:sp>
        <p:nvSpPr>
          <p:cNvPr id="17" name="TextBox 16"/>
          <p:cNvSpPr txBox="1"/>
          <p:nvPr userDrawn="1"/>
        </p:nvSpPr>
        <p:spPr>
          <a:xfrm>
            <a:off x="1114915" y="4087930"/>
            <a:ext cx="7086600" cy="830997"/>
          </a:xfrm>
          <a:prstGeom prst="rect">
            <a:avLst/>
          </a:prstGeom>
          <a:noFill/>
        </p:spPr>
        <p:txBody>
          <a:bodyPr wrap="square">
            <a:spAutoFit/>
          </a:bodyPr>
          <a:lstStyle/>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Train a competent, confident, </a:t>
            </a:r>
          </a:p>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and caring workforce.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691707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2"/>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bg2"/>
                </a:solidFill>
                <a:latin typeface="Arial" panose="020B0604020202020204" pitchFamily="34" charset="0"/>
                <a:ea typeface="+mn-ea"/>
                <a:cs typeface="Arial" panose="020B0604020202020204" pitchFamily="34" charset="0"/>
              </a:rPr>
              <a:t>LEAD     </a:t>
            </a:r>
            <a:r>
              <a:rPr lang="en-US" altLang="en-US" sz="1350" dirty="0">
                <a:solidFill>
                  <a:srgbClr val="FFFFFF"/>
                </a:solidFill>
                <a:latin typeface="Arial" panose="020B0604020202020204" pitchFamily="34" charset="0"/>
                <a:ea typeface="+mn-ea"/>
                <a:cs typeface="Arial" panose="020B0604020202020204" pitchFamily="34" charset="0"/>
              </a:rPr>
              <a:t>TRAIN</a:t>
            </a:r>
            <a:r>
              <a:rPr lang="en-US" altLang="en-US" sz="1350" dirty="0">
                <a:solidFill>
                  <a:schemeClr val="bg2"/>
                </a:solidFill>
                <a:latin typeface="Arial" panose="020B0604020202020204" pitchFamily="34" charset="0"/>
                <a:ea typeface="+mn-ea"/>
                <a:cs typeface="Arial" panose="020B0604020202020204" pitchFamily="34" charset="0"/>
              </a:rPr>
              <a:t>     IDENTIFY     ENGAGE     TREAT     TRANSITION     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590758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2"/>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solidFill>
              <a:schemeClr val="accent2"/>
            </a:solidFill>
            <a:ln w="1778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IDENTIFY</a:t>
            </a:r>
          </a:p>
        </p:txBody>
      </p:sp>
      <p:sp>
        <p:nvSpPr>
          <p:cNvPr id="32" name="Rectangle 31"/>
          <p:cNvSpPr/>
          <p:nvPr userDrawn="1"/>
        </p:nvSpPr>
        <p:spPr>
          <a:xfrm>
            <a:off x="0" y="5514187"/>
            <a:ext cx="9144000" cy="681301"/>
          </a:xfrm>
          <a:prstGeom prst="rect">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2"/>
                </a:solidFill>
                <a:latin typeface="Arial" panose="020B0604020202020204" pitchFamily="34" charset="0"/>
                <a:ea typeface="+mn-ea"/>
                <a:cs typeface="Arial" panose="020B0604020202020204" pitchFamily="34" charset="0"/>
              </a:rPr>
              <a:t>LEAD     TRAIN     </a:t>
            </a:r>
            <a:r>
              <a:rPr lang="en-US" altLang="en-US" sz="1350" dirty="0">
                <a:solidFill>
                  <a:srgbClr val="FFFFFF"/>
                </a:solidFill>
                <a:latin typeface="Arial" panose="020B0604020202020204" pitchFamily="34" charset="0"/>
                <a:ea typeface="+mn-ea"/>
                <a:cs typeface="Arial" panose="020B0604020202020204" pitchFamily="34" charset="0"/>
              </a:rPr>
              <a:t>IDENTIFY</a:t>
            </a:r>
            <a:r>
              <a:rPr lang="en-US" altLang="en-US" sz="1350" dirty="0">
                <a:solidFill>
                  <a:schemeClr val="accent2"/>
                </a:solidFill>
                <a:latin typeface="Arial" panose="020B0604020202020204" pitchFamily="34" charset="0"/>
                <a:ea typeface="+mn-ea"/>
                <a:cs typeface="Arial" panose="020B0604020202020204" pitchFamily="34" charset="0"/>
              </a:rPr>
              <a:t>     ENGAGE     TREAT     TRANSITION     IMPROVE</a:t>
            </a:r>
          </a:p>
        </p:txBody>
      </p:sp>
      <p:sp>
        <p:nvSpPr>
          <p:cNvPr id="17" name="TextBox 16"/>
          <p:cNvSpPr txBox="1"/>
          <p:nvPr userDrawn="1"/>
        </p:nvSpPr>
        <p:spPr>
          <a:xfrm>
            <a:off x="1114915" y="4087930"/>
            <a:ext cx="7086600" cy="830997"/>
          </a:xfrm>
          <a:prstGeom prst="rect">
            <a:avLst/>
          </a:prstGeom>
          <a:noFill/>
        </p:spPr>
        <p:txBody>
          <a:bodyPr wrap="square">
            <a:spAutoFit/>
          </a:bodyPr>
          <a:lstStyle/>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Identify individuals with suicide risk </a:t>
            </a:r>
          </a:p>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via comprehensive screening</a:t>
            </a:r>
            <a:r>
              <a:rPr lang="en-US" sz="2400" b="0" spc="0" baseline="0" dirty="0">
                <a:solidFill>
                  <a:srgbClr val="FFFFFF"/>
                </a:solidFill>
                <a:latin typeface="Arial" panose="020B0604020202020204" pitchFamily="34" charset="0"/>
                <a:ea typeface="+mn-ea"/>
                <a:cs typeface="Arial" panose="020B0604020202020204" pitchFamily="34" charset="0"/>
              </a:rPr>
              <a:t> and assessment</a:t>
            </a:r>
            <a:r>
              <a:rPr lang="en-US" sz="2400" b="0" spc="0" dirty="0">
                <a:solidFill>
                  <a:srgbClr val="FFFFFF"/>
                </a:solidFill>
                <a:latin typeface="Arial" panose="020B0604020202020204" pitchFamily="34" charset="0"/>
                <a:ea typeface="+mn-ea"/>
                <a:cs typeface="Arial" panose="020B0604020202020204" pitchFamily="34" charset="0"/>
              </a:rPr>
              <a:t>.</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613177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accent2"/>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2"/>
                </a:solidFill>
                <a:latin typeface="Arial" panose="020B0604020202020204" pitchFamily="34" charset="0"/>
                <a:ea typeface="+mn-ea"/>
                <a:cs typeface="Arial" panose="020B0604020202020204" pitchFamily="34" charset="0"/>
              </a:rPr>
              <a:t>LEAD     TRAIN     </a:t>
            </a:r>
            <a:r>
              <a:rPr lang="en-US" altLang="en-US" sz="1350" dirty="0">
                <a:solidFill>
                  <a:srgbClr val="FFFFFF"/>
                </a:solidFill>
                <a:latin typeface="Arial" panose="020B0604020202020204" pitchFamily="34" charset="0"/>
                <a:ea typeface="+mn-ea"/>
                <a:cs typeface="Arial" panose="020B0604020202020204" pitchFamily="34" charset="0"/>
              </a:rPr>
              <a:t>IDENTIFY</a:t>
            </a:r>
            <a:r>
              <a:rPr lang="en-US" altLang="en-US" sz="1350" dirty="0">
                <a:solidFill>
                  <a:schemeClr val="accent2"/>
                </a:solidFill>
                <a:latin typeface="Arial" panose="020B0604020202020204" pitchFamily="34" charset="0"/>
                <a:ea typeface="+mn-ea"/>
                <a:cs typeface="Arial" panose="020B0604020202020204" pitchFamily="34" charset="0"/>
              </a:rPr>
              <a:t>     ENGAGE     TREAT     TRANSITION     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1077576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accent3"/>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noFill/>
            <a:ln w="1778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ENGAGE</a:t>
            </a:r>
          </a:p>
        </p:txBody>
      </p:sp>
      <p:sp>
        <p:nvSpPr>
          <p:cNvPr id="32" name="Rectangle 31"/>
          <p:cNvSpPr/>
          <p:nvPr userDrawn="1"/>
        </p:nvSpPr>
        <p:spPr>
          <a:xfrm>
            <a:off x="0" y="5514187"/>
            <a:ext cx="9144000" cy="681301"/>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3"/>
                </a:solidFill>
                <a:latin typeface="Arial" panose="020B0604020202020204" pitchFamily="34" charset="0"/>
                <a:ea typeface="+mn-ea"/>
                <a:cs typeface="Arial" panose="020B0604020202020204" pitchFamily="34" charset="0"/>
              </a:rPr>
              <a:t>LEAD     TRAIN     IDENTIFY     </a:t>
            </a:r>
            <a:r>
              <a:rPr lang="en-US" altLang="en-US" sz="1350" dirty="0">
                <a:solidFill>
                  <a:srgbClr val="FFFFFF"/>
                </a:solidFill>
                <a:latin typeface="Arial" panose="020B0604020202020204" pitchFamily="34" charset="0"/>
                <a:ea typeface="+mn-ea"/>
                <a:cs typeface="Arial" panose="020B0604020202020204" pitchFamily="34" charset="0"/>
              </a:rPr>
              <a:t>ENGAGE</a:t>
            </a:r>
            <a:r>
              <a:rPr lang="en-US" altLang="en-US" sz="1350" dirty="0">
                <a:solidFill>
                  <a:schemeClr val="accent3"/>
                </a:solidFill>
                <a:latin typeface="Arial" panose="020B0604020202020204" pitchFamily="34" charset="0"/>
                <a:ea typeface="+mn-ea"/>
                <a:cs typeface="Arial" panose="020B0604020202020204" pitchFamily="34" charset="0"/>
              </a:rPr>
              <a:t>     TREAT     TRANSITION     IMPROVE</a:t>
            </a:r>
          </a:p>
        </p:txBody>
      </p:sp>
      <p:sp>
        <p:nvSpPr>
          <p:cNvPr id="17" name="TextBox 16"/>
          <p:cNvSpPr txBox="1"/>
          <p:nvPr userDrawn="1"/>
        </p:nvSpPr>
        <p:spPr>
          <a:xfrm>
            <a:off x="1114915" y="4087930"/>
            <a:ext cx="7086600" cy="830997"/>
          </a:xfrm>
          <a:prstGeom prst="rect">
            <a:avLst/>
          </a:prstGeom>
          <a:noFill/>
        </p:spPr>
        <p:txBody>
          <a:bodyPr wrap="square">
            <a:spAutoFit/>
          </a:bodyPr>
          <a:lstStyle/>
          <a:p>
            <a:pPr algn="ctr" eaLnBrk="1" fontAlgn="auto" hangingPunct="1">
              <a:spcBef>
                <a:spcPts val="0"/>
              </a:spcBef>
              <a:spcAft>
                <a:spcPts val="0"/>
              </a:spcAft>
              <a:defRPr/>
            </a:pPr>
            <a:r>
              <a:rPr lang="en-US" sz="2400" b="0" i="0" kern="1200" dirty="0">
                <a:solidFill>
                  <a:srgbClr val="FFFFFF"/>
                </a:solidFill>
                <a:effectLst/>
                <a:latin typeface="+mn-lt"/>
                <a:ea typeface="+mn-ea"/>
                <a:cs typeface="+mn-cs"/>
              </a:rPr>
              <a:t>Engage all individuals at-risk of suicide </a:t>
            </a:r>
          </a:p>
          <a:p>
            <a:pPr algn="ctr" eaLnBrk="1" fontAlgn="auto" hangingPunct="1">
              <a:spcBef>
                <a:spcPts val="0"/>
              </a:spcBef>
              <a:spcAft>
                <a:spcPts val="0"/>
              </a:spcAft>
              <a:defRPr/>
            </a:pPr>
            <a:r>
              <a:rPr lang="en-US" sz="2400" b="0" i="0" kern="1200" dirty="0">
                <a:solidFill>
                  <a:srgbClr val="FFFFFF"/>
                </a:solidFill>
                <a:effectLst/>
                <a:latin typeface="+mn-lt"/>
                <a:ea typeface="+mn-ea"/>
                <a:cs typeface="+mn-cs"/>
              </a:rPr>
              <a:t>using a suicide care management plan.</a:t>
            </a:r>
            <a:endParaRPr lang="en-US" sz="2400" b="0" spc="0" dirty="0">
              <a:solidFill>
                <a:srgbClr val="FFFFFF"/>
              </a:solidFill>
              <a:latin typeface="Arial" panose="020B0604020202020204" pitchFamily="34" charset="0"/>
              <a:ea typeface="+mn-ea"/>
              <a:cs typeface="Arial" panose="020B0604020202020204" pitchFamily="34" charset="0"/>
            </a:endParaRP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52742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85900"/>
            <a:ext cx="9144000" cy="2216727"/>
          </a:xfrm>
          <a:prstGeom prst="rect">
            <a:avLst/>
          </a:prstGeom>
        </p:spPr>
      </p:pic>
      <p:sp>
        <p:nvSpPr>
          <p:cNvPr id="21" name="Text Placeholder 2"/>
          <p:cNvSpPr>
            <a:spLocks noGrp="1"/>
          </p:cNvSpPr>
          <p:nvPr>
            <p:ph idx="1"/>
          </p:nvPr>
        </p:nvSpPr>
        <p:spPr>
          <a:xfrm>
            <a:off x="628650" y="4036318"/>
            <a:ext cx="7886700" cy="24495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426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accent3"/>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3"/>
                </a:solidFill>
                <a:latin typeface="Arial" panose="020B0604020202020204" pitchFamily="34" charset="0"/>
                <a:ea typeface="+mn-ea"/>
                <a:cs typeface="Arial" panose="020B0604020202020204" pitchFamily="34" charset="0"/>
              </a:rPr>
              <a:t>LEAD     TRAIN     IDENTIFY     </a:t>
            </a:r>
            <a:r>
              <a:rPr lang="en-US" altLang="en-US" sz="1350" dirty="0">
                <a:solidFill>
                  <a:srgbClr val="FFFFFF"/>
                </a:solidFill>
                <a:latin typeface="Arial" panose="020B0604020202020204" pitchFamily="34" charset="0"/>
                <a:ea typeface="+mn-ea"/>
                <a:cs typeface="Arial" panose="020B0604020202020204" pitchFamily="34" charset="0"/>
              </a:rPr>
              <a:t>ENGAGE</a:t>
            </a:r>
            <a:r>
              <a:rPr lang="en-US" altLang="en-US" sz="1350" dirty="0">
                <a:solidFill>
                  <a:schemeClr val="accent3"/>
                </a:solidFill>
                <a:latin typeface="Arial" panose="020B0604020202020204" pitchFamily="34" charset="0"/>
                <a:ea typeface="+mn-ea"/>
                <a:cs typeface="Arial" panose="020B0604020202020204" pitchFamily="34" charset="0"/>
              </a:rPr>
              <a:t>     TREAT     TRANSITION     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4011977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accent4"/>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noFill/>
            <a:ln w="1778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TREAT</a:t>
            </a:r>
          </a:p>
        </p:txBody>
      </p:sp>
      <p:sp>
        <p:nvSpPr>
          <p:cNvPr id="32" name="Rectangle 31"/>
          <p:cNvSpPr/>
          <p:nvPr userDrawn="1"/>
        </p:nvSpPr>
        <p:spPr>
          <a:xfrm>
            <a:off x="0" y="5514187"/>
            <a:ext cx="9144000" cy="681301"/>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4"/>
                </a:solidFill>
                <a:latin typeface="Arial" panose="020B0604020202020204" pitchFamily="34" charset="0"/>
                <a:ea typeface="+mn-ea"/>
                <a:cs typeface="Arial" panose="020B0604020202020204" pitchFamily="34" charset="0"/>
              </a:rPr>
              <a:t>LEAD     TRAIN     IDENTIFY     ENGAGE     </a:t>
            </a:r>
            <a:r>
              <a:rPr lang="en-US" altLang="en-US" sz="1350" dirty="0">
                <a:solidFill>
                  <a:srgbClr val="FFFFFF"/>
                </a:solidFill>
                <a:latin typeface="Arial" panose="020B0604020202020204" pitchFamily="34" charset="0"/>
                <a:ea typeface="+mn-ea"/>
                <a:cs typeface="Arial" panose="020B0604020202020204" pitchFamily="34" charset="0"/>
              </a:rPr>
              <a:t>TREAT</a:t>
            </a:r>
            <a:r>
              <a:rPr lang="en-US" altLang="en-US" sz="1350" dirty="0">
                <a:solidFill>
                  <a:schemeClr val="accent4"/>
                </a:solidFill>
                <a:latin typeface="Arial" panose="020B0604020202020204" pitchFamily="34" charset="0"/>
                <a:ea typeface="+mn-ea"/>
                <a:cs typeface="Arial" panose="020B0604020202020204" pitchFamily="34" charset="0"/>
              </a:rPr>
              <a:t>     TRANSITION     IMPROVE</a:t>
            </a:r>
          </a:p>
        </p:txBody>
      </p:sp>
      <p:sp>
        <p:nvSpPr>
          <p:cNvPr id="17" name="TextBox 16"/>
          <p:cNvSpPr txBox="1"/>
          <p:nvPr userDrawn="1"/>
        </p:nvSpPr>
        <p:spPr>
          <a:xfrm>
            <a:off x="1114915" y="4087930"/>
            <a:ext cx="7086600" cy="830997"/>
          </a:xfrm>
          <a:prstGeom prst="rect">
            <a:avLst/>
          </a:prstGeom>
          <a:noFill/>
        </p:spPr>
        <p:txBody>
          <a:bodyPr wrap="square">
            <a:spAutoFit/>
          </a:bodyPr>
          <a:lstStyle/>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Treat suicidal thoughts and behaviors </a:t>
            </a:r>
          </a:p>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using evidence-based treatments.</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1613410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accent4"/>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4"/>
                </a:solidFill>
                <a:latin typeface="Arial" panose="020B0604020202020204" pitchFamily="34" charset="0"/>
                <a:ea typeface="+mn-ea"/>
                <a:cs typeface="Arial" panose="020B0604020202020204" pitchFamily="34" charset="0"/>
              </a:rPr>
              <a:t>LEAD     TRAIN     IDENTIFY     ENGAGE     </a:t>
            </a:r>
            <a:r>
              <a:rPr lang="en-US" altLang="en-US" sz="1350" dirty="0">
                <a:solidFill>
                  <a:srgbClr val="FFFFFF"/>
                </a:solidFill>
                <a:latin typeface="Arial" panose="020B0604020202020204" pitchFamily="34" charset="0"/>
                <a:ea typeface="+mn-ea"/>
                <a:cs typeface="Arial" panose="020B0604020202020204" pitchFamily="34" charset="0"/>
              </a:rPr>
              <a:t>TREAT</a:t>
            </a:r>
            <a:r>
              <a:rPr lang="en-US" altLang="en-US" sz="1350" dirty="0">
                <a:solidFill>
                  <a:schemeClr val="accent4"/>
                </a:solidFill>
                <a:latin typeface="Arial" panose="020B0604020202020204" pitchFamily="34" charset="0"/>
                <a:ea typeface="+mn-ea"/>
                <a:cs typeface="Arial" panose="020B0604020202020204" pitchFamily="34" charset="0"/>
              </a:rPr>
              <a:t>     TRANSITION     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615424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accent5"/>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noFill/>
            <a:ln w="177800">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TRANSITION</a:t>
            </a:r>
          </a:p>
        </p:txBody>
      </p:sp>
      <p:sp>
        <p:nvSpPr>
          <p:cNvPr id="32" name="Rectangle 31"/>
          <p:cNvSpPr/>
          <p:nvPr userDrawn="1"/>
        </p:nvSpPr>
        <p:spPr>
          <a:xfrm>
            <a:off x="0" y="5514187"/>
            <a:ext cx="9144000" cy="68130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5"/>
                </a:solidFill>
                <a:latin typeface="Arial" panose="020B0604020202020204" pitchFamily="34" charset="0"/>
                <a:ea typeface="+mn-ea"/>
                <a:cs typeface="Arial" panose="020B0604020202020204" pitchFamily="34" charset="0"/>
              </a:rPr>
              <a:t>LEAD     TRAIN     IDENTIFY     ENGAGE     TREAT     </a:t>
            </a:r>
            <a:r>
              <a:rPr lang="en-US" altLang="en-US" sz="1350" dirty="0">
                <a:solidFill>
                  <a:srgbClr val="FFFFFF"/>
                </a:solidFill>
                <a:latin typeface="Arial" panose="020B0604020202020204" pitchFamily="34" charset="0"/>
                <a:ea typeface="+mn-ea"/>
                <a:cs typeface="Arial" panose="020B0604020202020204" pitchFamily="34" charset="0"/>
              </a:rPr>
              <a:t>TRANSITION</a:t>
            </a:r>
            <a:r>
              <a:rPr lang="en-US" altLang="en-US" sz="1350" dirty="0">
                <a:solidFill>
                  <a:schemeClr val="accent2"/>
                </a:solidFill>
                <a:latin typeface="Arial" panose="020B0604020202020204" pitchFamily="34" charset="0"/>
                <a:ea typeface="+mn-ea"/>
                <a:cs typeface="Arial" panose="020B0604020202020204" pitchFamily="34" charset="0"/>
              </a:rPr>
              <a:t>     </a:t>
            </a:r>
            <a:r>
              <a:rPr lang="en-US" altLang="en-US" sz="1350" dirty="0">
                <a:solidFill>
                  <a:schemeClr val="accent5"/>
                </a:solidFill>
                <a:latin typeface="Arial" panose="020B0604020202020204" pitchFamily="34" charset="0"/>
                <a:ea typeface="+mn-ea"/>
                <a:cs typeface="Arial" panose="020B0604020202020204" pitchFamily="34" charset="0"/>
              </a:rPr>
              <a:t>IMPROVE</a:t>
            </a:r>
          </a:p>
        </p:txBody>
      </p:sp>
      <p:sp>
        <p:nvSpPr>
          <p:cNvPr id="17" name="TextBox 16"/>
          <p:cNvSpPr txBox="1"/>
          <p:nvPr userDrawn="1"/>
        </p:nvSpPr>
        <p:spPr>
          <a:xfrm>
            <a:off x="1114915" y="4087930"/>
            <a:ext cx="7086600" cy="830997"/>
          </a:xfrm>
          <a:prstGeom prst="rect">
            <a:avLst/>
          </a:prstGeom>
          <a:noFill/>
        </p:spPr>
        <p:txBody>
          <a:bodyPr wrap="square">
            <a:spAutoFit/>
          </a:bodyPr>
          <a:lstStyle/>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Transition individuals through care with </a:t>
            </a:r>
          </a:p>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warm hand-offs</a:t>
            </a:r>
            <a:r>
              <a:rPr lang="en-US" sz="2400" b="0" spc="0" baseline="0" dirty="0">
                <a:solidFill>
                  <a:srgbClr val="FFFFFF"/>
                </a:solidFill>
                <a:latin typeface="Arial" panose="020B0604020202020204" pitchFamily="34" charset="0"/>
                <a:ea typeface="+mn-ea"/>
                <a:cs typeface="Arial" panose="020B0604020202020204" pitchFamily="34" charset="0"/>
              </a:rPr>
              <a:t> and supportive contacts.</a:t>
            </a:r>
            <a:endParaRPr lang="en-US" sz="2400" b="0" spc="0" dirty="0">
              <a:solidFill>
                <a:srgbClr val="FFFFFF"/>
              </a:solidFill>
              <a:latin typeface="Arial" panose="020B0604020202020204" pitchFamily="34" charset="0"/>
              <a:ea typeface="+mn-ea"/>
              <a:cs typeface="Arial" panose="020B0604020202020204" pitchFamily="34" charset="0"/>
            </a:endParaRP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86362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accent5"/>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5"/>
                </a:solidFill>
                <a:latin typeface="Arial" panose="020B0604020202020204" pitchFamily="34" charset="0"/>
                <a:ea typeface="+mn-ea"/>
                <a:cs typeface="Arial" panose="020B0604020202020204" pitchFamily="34" charset="0"/>
              </a:rPr>
              <a:t>LEAD     TRAIN     IDENTIFY     ENGAGE     TREAT     </a:t>
            </a:r>
            <a:r>
              <a:rPr lang="en-US" altLang="en-US" sz="1350" dirty="0">
                <a:solidFill>
                  <a:srgbClr val="FFFFFF"/>
                </a:solidFill>
                <a:latin typeface="Arial" panose="020B0604020202020204" pitchFamily="34" charset="0"/>
                <a:ea typeface="+mn-ea"/>
                <a:cs typeface="Arial" panose="020B0604020202020204" pitchFamily="34" charset="0"/>
              </a:rPr>
              <a:t>TRANSITION</a:t>
            </a:r>
            <a:r>
              <a:rPr lang="en-US" altLang="en-US" sz="1350" dirty="0">
                <a:solidFill>
                  <a:schemeClr val="accent2"/>
                </a:solidFill>
                <a:latin typeface="Arial" panose="020B0604020202020204" pitchFamily="34" charset="0"/>
                <a:ea typeface="+mn-ea"/>
                <a:cs typeface="Arial" panose="020B0604020202020204" pitchFamily="34" charset="0"/>
              </a:rPr>
              <a:t>     </a:t>
            </a:r>
            <a:r>
              <a:rPr lang="en-US" altLang="en-US" sz="1350" dirty="0">
                <a:solidFill>
                  <a:schemeClr val="accent5"/>
                </a:solidFill>
                <a:latin typeface="Arial" panose="020B0604020202020204" pitchFamily="34" charset="0"/>
                <a:ea typeface="+mn-ea"/>
                <a:cs typeface="Arial" panose="020B0604020202020204" pitchFamily="34" charset="0"/>
              </a:rPr>
              <a:t>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865409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accent6"/>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3819907" y="681251"/>
            <a:ext cx="1682013" cy="1642284"/>
            <a:chOff x="3752850" y="625382"/>
            <a:chExt cx="1973942" cy="1927318"/>
          </a:xfrm>
        </p:grpSpPr>
        <p:sp>
          <p:nvSpPr>
            <p:cNvPr id="10" name="Oval 9"/>
            <p:cNvSpPr/>
            <p:nvPr userDrawn="1"/>
          </p:nvSpPr>
          <p:spPr bwMode="auto">
            <a:xfrm>
              <a:off x="3752850" y="625382"/>
              <a:ext cx="1973942" cy="1927318"/>
            </a:xfrm>
            <a:prstGeom prst="ellipse">
              <a:avLst/>
            </a:prstGeom>
            <a:noFill/>
            <a:ln w="1778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2">
                    <a:lumMod val="60000"/>
                    <a:lumOff val="40000"/>
                  </a:schemeClr>
                </a:solidFill>
              </a:endParaRPr>
            </a:p>
          </p:txBody>
        </p:sp>
        <p:sp>
          <p:nvSpPr>
            <p:cNvPr id="11" name="Down Arrow 10"/>
            <p:cNvSpPr/>
            <p:nvPr userDrawn="1"/>
          </p:nvSpPr>
          <p:spPr bwMode="auto">
            <a:xfrm>
              <a:off x="4216442" y="1061414"/>
              <a:ext cx="1040424" cy="1191257"/>
            </a:xfrm>
            <a:prstGeom prst="down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bg2">
                    <a:lumMod val="20000"/>
                    <a:lumOff val="80000"/>
                  </a:schemeClr>
                </a:solidFill>
              </a:endParaRPr>
            </a:p>
          </p:txBody>
        </p:sp>
      </p:grpSp>
      <p:sp>
        <p:nvSpPr>
          <p:cNvPr id="12" name="TextBox 11"/>
          <p:cNvSpPr txBox="1"/>
          <p:nvPr userDrawn="1"/>
        </p:nvSpPr>
        <p:spPr>
          <a:xfrm>
            <a:off x="0" y="2743673"/>
            <a:ext cx="9144000" cy="1200329"/>
          </a:xfrm>
          <a:prstGeom prst="rect">
            <a:avLst/>
          </a:prstGeom>
          <a:noFill/>
        </p:spPr>
        <p:txBody>
          <a:bodyPr>
            <a:spAutoFit/>
          </a:bodyPr>
          <a:lstStyle/>
          <a:p>
            <a:pPr algn="ctr" eaLnBrk="1" fontAlgn="auto" hangingPunct="1">
              <a:spcBef>
                <a:spcPts val="0"/>
              </a:spcBef>
              <a:spcAft>
                <a:spcPts val="0"/>
              </a:spcAft>
              <a:defRPr/>
            </a:pPr>
            <a:r>
              <a:rPr lang="en-US" sz="7200" b="0" spc="225" dirty="0">
                <a:solidFill>
                  <a:srgbClr val="FFFFFF"/>
                </a:solidFill>
                <a:latin typeface="Arial" panose="020B0604020202020204" pitchFamily="34" charset="0"/>
                <a:ea typeface="+mn-ea"/>
                <a:cs typeface="Arial" panose="020B0604020202020204" pitchFamily="34" charset="0"/>
              </a:rPr>
              <a:t>IMPROVE</a:t>
            </a:r>
          </a:p>
        </p:txBody>
      </p:sp>
      <p:sp>
        <p:nvSpPr>
          <p:cNvPr id="32" name="Rectangle 31"/>
          <p:cNvSpPr/>
          <p:nvPr userDrawn="1"/>
        </p:nvSpPr>
        <p:spPr>
          <a:xfrm>
            <a:off x="0" y="5514187"/>
            <a:ext cx="9144000" cy="681301"/>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6"/>
                </a:solidFill>
                <a:latin typeface="Arial" panose="020B0604020202020204" pitchFamily="34" charset="0"/>
                <a:ea typeface="+mn-ea"/>
                <a:cs typeface="Arial" panose="020B0604020202020204" pitchFamily="34" charset="0"/>
              </a:rPr>
              <a:t>LEAD     TRAIN     IDENTIFY     ENGAGE     TREAT     TRANSITION     </a:t>
            </a:r>
            <a:r>
              <a:rPr lang="en-US" altLang="en-US" sz="1350" dirty="0">
                <a:solidFill>
                  <a:srgbClr val="FFFFFF"/>
                </a:solidFill>
                <a:latin typeface="Arial" panose="020B0604020202020204" pitchFamily="34" charset="0"/>
                <a:ea typeface="+mn-ea"/>
                <a:cs typeface="Arial" panose="020B0604020202020204" pitchFamily="34" charset="0"/>
              </a:rPr>
              <a:t>IMPROVE</a:t>
            </a:r>
          </a:p>
        </p:txBody>
      </p:sp>
      <p:sp>
        <p:nvSpPr>
          <p:cNvPr id="17" name="TextBox 16"/>
          <p:cNvSpPr txBox="1"/>
          <p:nvPr userDrawn="1"/>
        </p:nvSpPr>
        <p:spPr>
          <a:xfrm>
            <a:off x="1114915" y="4087930"/>
            <a:ext cx="7086600" cy="830997"/>
          </a:xfrm>
          <a:prstGeom prst="rect">
            <a:avLst/>
          </a:prstGeom>
          <a:noFill/>
        </p:spPr>
        <p:txBody>
          <a:bodyPr wrap="square">
            <a:spAutoFit/>
          </a:bodyPr>
          <a:lstStyle/>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Improve policies and procedures </a:t>
            </a:r>
          </a:p>
          <a:p>
            <a:pPr algn="ctr" eaLnBrk="1" fontAlgn="auto" hangingPunct="1">
              <a:spcBef>
                <a:spcPts val="0"/>
              </a:spcBef>
              <a:spcAft>
                <a:spcPts val="0"/>
              </a:spcAft>
              <a:defRPr/>
            </a:pPr>
            <a:r>
              <a:rPr lang="en-US" sz="2400" b="0" spc="0" dirty="0">
                <a:solidFill>
                  <a:srgbClr val="FFFFFF"/>
                </a:solidFill>
                <a:latin typeface="Arial" panose="020B0604020202020204" pitchFamily="34" charset="0"/>
                <a:ea typeface="+mn-ea"/>
                <a:cs typeface="Arial" panose="020B0604020202020204" pitchFamily="34" charset="0"/>
              </a:rPr>
              <a:t>through continuous quality improvement.</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383976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5_Custom Layout">
    <p:bg>
      <p:bgPr>
        <a:solidFill>
          <a:schemeClr val="accent6"/>
        </a:solidFill>
        <a:effectLst/>
      </p:bgPr>
    </p:bg>
    <p:spTree>
      <p:nvGrpSpPr>
        <p:cNvPr id="1" name=""/>
        <p:cNvGrpSpPr/>
        <p:nvPr/>
      </p:nvGrpSpPr>
      <p:grpSpPr>
        <a:xfrm>
          <a:off x="0" y="0"/>
          <a:ext cx="0" cy="0"/>
          <a:chOff x="0" y="0"/>
          <a:chExt cx="0" cy="0"/>
        </a:xfrm>
      </p:grpSpPr>
      <p:sp>
        <p:nvSpPr>
          <p:cNvPr id="32" name="Rectangle 31"/>
          <p:cNvSpPr/>
          <p:nvPr userDrawn="1"/>
        </p:nvSpPr>
        <p:spPr>
          <a:xfrm>
            <a:off x="0" y="5514187"/>
            <a:ext cx="9144000" cy="681301"/>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p:cNvSpPr txBox="1">
            <a:spLocks noChangeArrowheads="1"/>
          </p:cNvSpPr>
          <p:nvPr userDrawn="1"/>
        </p:nvSpPr>
        <p:spPr bwMode="auto">
          <a:xfrm>
            <a:off x="0" y="5719409"/>
            <a:ext cx="9144000" cy="30008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defRPr/>
            </a:pPr>
            <a:r>
              <a:rPr lang="en-US" altLang="en-US" sz="1350" dirty="0">
                <a:solidFill>
                  <a:schemeClr val="accent6"/>
                </a:solidFill>
                <a:latin typeface="Arial" panose="020B0604020202020204" pitchFamily="34" charset="0"/>
                <a:ea typeface="+mn-ea"/>
                <a:cs typeface="Arial" panose="020B0604020202020204" pitchFamily="34" charset="0"/>
              </a:rPr>
              <a:t>LEAD     TRAIN     IDENTIFY     ENGAGE     TREAT     TRANSITION     </a:t>
            </a:r>
            <a:r>
              <a:rPr lang="en-US" altLang="en-US" sz="1350" dirty="0">
                <a:solidFill>
                  <a:srgbClr val="FFFFFF"/>
                </a:solidFill>
                <a:latin typeface="Arial" panose="020B0604020202020204" pitchFamily="34" charset="0"/>
                <a:ea typeface="+mn-ea"/>
                <a:cs typeface="Arial" panose="020B0604020202020204" pitchFamily="34" charset="0"/>
              </a:rPr>
              <a:t>IMPROVE</a:t>
            </a:r>
          </a:p>
        </p:txBody>
      </p:sp>
      <p:grpSp>
        <p:nvGrpSpPr>
          <p:cNvPr id="19" name="Group 18"/>
          <p:cNvGrpSpPr/>
          <p:nvPr userDrawn="1"/>
        </p:nvGrpSpPr>
        <p:grpSpPr>
          <a:xfrm>
            <a:off x="0" y="0"/>
            <a:ext cx="9144000" cy="471368"/>
            <a:chOff x="0" y="0"/>
            <a:chExt cx="9144000" cy="471368"/>
          </a:xfrm>
        </p:grpSpPr>
        <p:sp>
          <p:nvSpPr>
            <p:cNvPr id="20" name="Freeform 19"/>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1" name="Rectangle 20"/>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331577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9144000" cy="6872008"/>
          </a:xfrm>
          <a:prstGeom prst="rect">
            <a:avLst/>
          </a:prstGeom>
        </p:spPr>
      </p:pic>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7" name="TextBox 16"/>
          <p:cNvSpPr txBox="1"/>
          <p:nvPr userDrawn="1"/>
        </p:nvSpPr>
        <p:spPr>
          <a:xfrm>
            <a:off x="65903" y="1358210"/>
            <a:ext cx="4835612" cy="830997"/>
          </a:xfrm>
          <a:prstGeom prst="rect">
            <a:avLst/>
          </a:prstGeom>
          <a:noFill/>
        </p:spPr>
        <p:txBody>
          <a:bodyPr wrap="square" rtlCol="0">
            <a:spAutoFit/>
          </a:bodyPr>
          <a:lstStyle/>
          <a:p>
            <a:pPr algn="ctr"/>
            <a:r>
              <a:rPr lang="en-US" sz="4800" b="1" dirty="0">
                <a:solidFill>
                  <a:schemeClr val="bg1"/>
                </a:solidFill>
                <a:latin typeface="+mj-lt"/>
              </a:rPr>
              <a:t>ZERO</a:t>
            </a:r>
            <a:r>
              <a:rPr lang="en-US" sz="4800" dirty="0">
                <a:solidFill>
                  <a:srgbClr val="FFFFFF"/>
                </a:solidFill>
                <a:latin typeface="+mj-lt"/>
              </a:rPr>
              <a:t>Suicide</a:t>
            </a:r>
          </a:p>
        </p:txBody>
      </p:sp>
      <p:sp>
        <p:nvSpPr>
          <p:cNvPr id="18" name="TextBox 17"/>
          <p:cNvSpPr txBox="1"/>
          <p:nvPr userDrawn="1"/>
        </p:nvSpPr>
        <p:spPr>
          <a:xfrm>
            <a:off x="527223" y="2330100"/>
            <a:ext cx="3912971" cy="1015663"/>
          </a:xfrm>
          <a:prstGeom prst="rect">
            <a:avLst/>
          </a:prstGeom>
          <a:noFill/>
        </p:spPr>
        <p:txBody>
          <a:bodyPr wrap="square" rtlCol="0">
            <a:spAutoFit/>
          </a:bodyPr>
          <a:lstStyle/>
          <a:p>
            <a:pPr algn="l"/>
            <a:r>
              <a:rPr lang="en-US" sz="2000" b="0" i="0" baseline="0" dirty="0">
                <a:solidFill>
                  <a:srgbClr val="FFFFFF"/>
                </a:solidFill>
                <a:latin typeface="+mj-lt"/>
              </a:rPr>
              <a:t>Suicide deaths for people under the care of health and behavioral health systems are preventable.</a:t>
            </a:r>
            <a:endParaRPr lang="en-US" sz="2000" b="0" i="0" dirty="0">
              <a:solidFill>
                <a:srgbClr val="FFFFFF"/>
              </a:solidFill>
              <a:latin typeface="+mj-lt"/>
            </a:endParaRPr>
          </a:p>
        </p:txBody>
      </p:sp>
      <p:sp>
        <p:nvSpPr>
          <p:cNvPr id="22" name="TextBox 21"/>
          <p:cNvSpPr txBox="1"/>
          <p:nvPr userDrawn="1"/>
        </p:nvSpPr>
        <p:spPr>
          <a:xfrm>
            <a:off x="1130652" y="3752101"/>
            <a:ext cx="2215977" cy="338554"/>
          </a:xfrm>
          <a:prstGeom prst="rect">
            <a:avLst/>
          </a:prstGeom>
          <a:noFill/>
        </p:spPr>
        <p:txBody>
          <a:bodyPr wrap="square" rtlCol="0">
            <a:spAutoFit/>
          </a:bodyPr>
          <a:lstStyle/>
          <a:p>
            <a:pPr algn="l"/>
            <a:r>
              <a:rPr lang="en-US" sz="1600" b="0" i="0" baseline="0" dirty="0">
                <a:solidFill>
                  <a:srgbClr val="F5A818"/>
                </a:solidFill>
                <a:latin typeface="+mj-lt"/>
              </a:rPr>
              <a:t>www.zerosuicide.com</a:t>
            </a:r>
            <a:endParaRPr lang="en-US" sz="1600" b="0" i="0" dirty="0">
              <a:solidFill>
                <a:srgbClr val="F5A818"/>
              </a:solidFill>
              <a:latin typeface="+mj-lt"/>
            </a:endParaRPr>
          </a:p>
        </p:txBody>
      </p:sp>
      <p:pic>
        <p:nvPicPr>
          <p:cNvPr id="23" name="Picture 2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39730" y="3588887"/>
            <a:ext cx="436863" cy="440011"/>
          </a:xfrm>
          <a:prstGeom prst="rect">
            <a:avLst/>
          </a:prstGeom>
        </p:spPr>
      </p:pic>
      <p:sp>
        <p:nvSpPr>
          <p:cNvPr id="24" name="TextBox 23"/>
          <p:cNvSpPr txBox="1"/>
          <p:nvPr userDrawn="1"/>
        </p:nvSpPr>
        <p:spPr>
          <a:xfrm>
            <a:off x="1130652" y="3486656"/>
            <a:ext cx="2980806" cy="338554"/>
          </a:xfrm>
          <a:prstGeom prst="rect">
            <a:avLst/>
          </a:prstGeom>
          <a:noFill/>
        </p:spPr>
        <p:txBody>
          <a:bodyPr wrap="square" rtlCol="0">
            <a:spAutoFit/>
          </a:bodyPr>
          <a:lstStyle/>
          <a:p>
            <a:pPr algn="l"/>
            <a:r>
              <a:rPr lang="en-US" sz="1600" b="0" i="0" baseline="0" dirty="0">
                <a:solidFill>
                  <a:srgbClr val="F5A818"/>
                </a:solidFill>
                <a:latin typeface="+mj-lt"/>
              </a:rPr>
              <a:t>www.zerosuicideinstitute.com</a:t>
            </a:r>
            <a:endParaRPr lang="en-US" sz="1600" b="0" i="0" dirty="0">
              <a:solidFill>
                <a:srgbClr val="F5A818"/>
              </a:solidFill>
              <a:latin typeface="+mj-lt"/>
            </a:endParaRPr>
          </a:p>
        </p:txBody>
      </p:sp>
    </p:spTree>
    <p:extLst>
      <p:ext uri="{BB962C8B-B14F-4D97-AF65-F5344CB8AC3E}">
        <p14:creationId xmlns:p14="http://schemas.microsoft.com/office/powerpoint/2010/main" val="2851269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9144000" cy="6872008"/>
          </a:xfrm>
          <a:prstGeom prst="rect">
            <a:avLst/>
          </a:prstGeom>
        </p:spPr>
      </p:pic>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7" name="TextBox 16"/>
          <p:cNvSpPr txBox="1"/>
          <p:nvPr userDrawn="1"/>
        </p:nvSpPr>
        <p:spPr>
          <a:xfrm>
            <a:off x="65903" y="1358210"/>
            <a:ext cx="4835612" cy="830997"/>
          </a:xfrm>
          <a:prstGeom prst="rect">
            <a:avLst/>
          </a:prstGeom>
          <a:noFill/>
        </p:spPr>
        <p:txBody>
          <a:bodyPr wrap="square" rtlCol="0">
            <a:spAutoFit/>
          </a:bodyPr>
          <a:lstStyle/>
          <a:p>
            <a:pPr algn="ctr"/>
            <a:r>
              <a:rPr lang="en-US" sz="4800" b="1" dirty="0">
                <a:solidFill>
                  <a:schemeClr val="bg1"/>
                </a:solidFill>
                <a:latin typeface="+mj-lt"/>
              </a:rPr>
              <a:t>ZERO</a:t>
            </a:r>
            <a:r>
              <a:rPr lang="en-US" sz="4800" dirty="0">
                <a:solidFill>
                  <a:srgbClr val="FFFFFF"/>
                </a:solidFill>
                <a:latin typeface="+mj-lt"/>
              </a:rPr>
              <a:t>Suicide</a:t>
            </a:r>
          </a:p>
        </p:txBody>
      </p:sp>
      <p:sp>
        <p:nvSpPr>
          <p:cNvPr id="18" name="TextBox 17"/>
          <p:cNvSpPr txBox="1"/>
          <p:nvPr userDrawn="1"/>
        </p:nvSpPr>
        <p:spPr>
          <a:xfrm>
            <a:off x="527223" y="2330100"/>
            <a:ext cx="3912971" cy="1015663"/>
          </a:xfrm>
          <a:prstGeom prst="rect">
            <a:avLst/>
          </a:prstGeom>
          <a:noFill/>
        </p:spPr>
        <p:txBody>
          <a:bodyPr wrap="square" rtlCol="0">
            <a:spAutoFit/>
          </a:bodyPr>
          <a:lstStyle/>
          <a:p>
            <a:pPr algn="l"/>
            <a:r>
              <a:rPr lang="en-US" sz="2000" b="0" i="0" baseline="0" dirty="0">
                <a:solidFill>
                  <a:srgbClr val="FFFFFF"/>
                </a:solidFill>
                <a:latin typeface="+mj-lt"/>
              </a:rPr>
              <a:t>Thank you for joining systems nationwide striving for zero suicide among patients in care.</a:t>
            </a:r>
            <a:endParaRPr lang="en-US" sz="2000" b="0" i="0" dirty="0">
              <a:solidFill>
                <a:srgbClr val="FFFFFF"/>
              </a:solidFill>
              <a:latin typeface="+mj-lt"/>
            </a:endParaRPr>
          </a:p>
        </p:txBody>
      </p:sp>
      <p:sp>
        <p:nvSpPr>
          <p:cNvPr id="22" name="TextBox 21"/>
          <p:cNvSpPr txBox="1"/>
          <p:nvPr userDrawn="1"/>
        </p:nvSpPr>
        <p:spPr>
          <a:xfrm>
            <a:off x="1130652" y="3752101"/>
            <a:ext cx="2215977" cy="338554"/>
          </a:xfrm>
          <a:prstGeom prst="rect">
            <a:avLst/>
          </a:prstGeom>
          <a:noFill/>
        </p:spPr>
        <p:txBody>
          <a:bodyPr wrap="square" rtlCol="0">
            <a:spAutoFit/>
          </a:bodyPr>
          <a:lstStyle/>
          <a:p>
            <a:pPr algn="l"/>
            <a:r>
              <a:rPr lang="en-US" sz="1600" b="0" i="0" baseline="0" dirty="0">
                <a:solidFill>
                  <a:srgbClr val="F5A818"/>
                </a:solidFill>
                <a:latin typeface="+mj-lt"/>
              </a:rPr>
              <a:t>www.zerosuicide.com</a:t>
            </a:r>
            <a:endParaRPr lang="en-US" sz="1600" b="0" i="0" dirty="0">
              <a:solidFill>
                <a:srgbClr val="F5A818"/>
              </a:solidFill>
              <a:latin typeface="+mj-lt"/>
            </a:endParaRPr>
          </a:p>
        </p:txBody>
      </p:sp>
      <p:pic>
        <p:nvPicPr>
          <p:cNvPr id="23" name="Picture 2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39730" y="3588887"/>
            <a:ext cx="436863" cy="440011"/>
          </a:xfrm>
          <a:prstGeom prst="rect">
            <a:avLst/>
          </a:prstGeom>
        </p:spPr>
      </p:pic>
      <p:sp>
        <p:nvSpPr>
          <p:cNvPr id="24" name="TextBox 23"/>
          <p:cNvSpPr txBox="1"/>
          <p:nvPr userDrawn="1"/>
        </p:nvSpPr>
        <p:spPr>
          <a:xfrm>
            <a:off x="1130652" y="3486656"/>
            <a:ext cx="2980806" cy="338554"/>
          </a:xfrm>
          <a:prstGeom prst="rect">
            <a:avLst/>
          </a:prstGeom>
          <a:noFill/>
        </p:spPr>
        <p:txBody>
          <a:bodyPr wrap="square" rtlCol="0">
            <a:spAutoFit/>
          </a:bodyPr>
          <a:lstStyle/>
          <a:p>
            <a:pPr algn="l"/>
            <a:r>
              <a:rPr lang="en-US" sz="1600" b="0" i="0" baseline="0" dirty="0">
                <a:solidFill>
                  <a:srgbClr val="F5A818"/>
                </a:solidFill>
                <a:latin typeface="+mj-lt"/>
              </a:rPr>
              <a:t>www.zerosuicideinstitute.com</a:t>
            </a:r>
            <a:endParaRPr lang="en-US" sz="1600" b="0" i="0" dirty="0">
              <a:solidFill>
                <a:srgbClr val="F5A818"/>
              </a:solidFill>
              <a:latin typeface="+mj-lt"/>
            </a:endParaRPr>
          </a:p>
        </p:txBody>
      </p:sp>
    </p:spTree>
    <p:extLst>
      <p:ext uri="{BB962C8B-B14F-4D97-AF65-F5344CB8AC3E}">
        <p14:creationId xmlns:p14="http://schemas.microsoft.com/office/powerpoint/2010/main" val="3946255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9144000" cy="6872008"/>
          </a:xfrm>
          <a:prstGeom prst="rect">
            <a:avLst/>
          </a:prstGeom>
        </p:spPr>
      </p:pic>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7" name="TextBox 16"/>
          <p:cNvSpPr txBox="1"/>
          <p:nvPr userDrawn="1"/>
        </p:nvSpPr>
        <p:spPr>
          <a:xfrm>
            <a:off x="65903" y="1358210"/>
            <a:ext cx="4835612" cy="830997"/>
          </a:xfrm>
          <a:prstGeom prst="rect">
            <a:avLst/>
          </a:prstGeom>
          <a:noFill/>
        </p:spPr>
        <p:txBody>
          <a:bodyPr wrap="square" rtlCol="0">
            <a:spAutoFit/>
          </a:bodyPr>
          <a:lstStyle/>
          <a:p>
            <a:pPr algn="ctr"/>
            <a:r>
              <a:rPr lang="en-US" sz="4800" b="1" dirty="0">
                <a:solidFill>
                  <a:schemeClr val="bg1"/>
                </a:solidFill>
                <a:latin typeface="+mj-lt"/>
              </a:rPr>
              <a:t>ZERO</a:t>
            </a:r>
            <a:r>
              <a:rPr lang="en-US" sz="4800" dirty="0">
                <a:solidFill>
                  <a:srgbClr val="FFFFFF"/>
                </a:solidFill>
                <a:latin typeface="+mj-lt"/>
              </a:rPr>
              <a:t>Suicide</a:t>
            </a:r>
          </a:p>
        </p:txBody>
      </p:sp>
      <p:sp>
        <p:nvSpPr>
          <p:cNvPr id="18" name="TextBox 17"/>
          <p:cNvSpPr txBox="1"/>
          <p:nvPr userDrawn="1"/>
        </p:nvSpPr>
        <p:spPr>
          <a:xfrm>
            <a:off x="527223" y="2330100"/>
            <a:ext cx="3912971" cy="707886"/>
          </a:xfrm>
          <a:prstGeom prst="rect">
            <a:avLst/>
          </a:prstGeom>
          <a:noFill/>
        </p:spPr>
        <p:txBody>
          <a:bodyPr wrap="square" rtlCol="0">
            <a:spAutoFit/>
          </a:bodyPr>
          <a:lstStyle/>
          <a:p>
            <a:pPr algn="l"/>
            <a:r>
              <a:rPr lang="en-US" sz="2000" b="0" i="0" baseline="0" dirty="0">
                <a:solidFill>
                  <a:srgbClr val="FFFFFF"/>
                </a:solidFill>
                <a:latin typeface="+mj-lt"/>
              </a:rPr>
              <a:t>Transforming systems for safer suicide care.</a:t>
            </a:r>
            <a:endParaRPr lang="en-US" sz="2000" b="0" i="0" dirty="0">
              <a:solidFill>
                <a:srgbClr val="FFFFFF"/>
              </a:solidFill>
              <a:latin typeface="+mj-lt"/>
            </a:endParaRPr>
          </a:p>
        </p:txBody>
      </p:sp>
      <p:sp>
        <p:nvSpPr>
          <p:cNvPr id="19" name="TextBox 18"/>
          <p:cNvSpPr txBox="1"/>
          <p:nvPr userDrawn="1"/>
        </p:nvSpPr>
        <p:spPr>
          <a:xfrm>
            <a:off x="1130652" y="3532172"/>
            <a:ext cx="2215977" cy="338554"/>
          </a:xfrm>
          <a:prstGeom prst="rect">
            <a:avLst/>
          </a:prstGeom>
          <a:noFill/>
        </p:spPr>
        <p:txBody>
          <a:bodyPr wrap="square" rtlCol="0">
            <a:spAutoFit/>
          </a:bodyPr>
          <a:lstStyle/>
          <a:p>
            <a:pPr algn="l"/>
            <a:r>
              <a:rPr lang="en-US" sz="1600" b="0" i="0" baseline="0" dirty="0">
                <a:solidFill>
                  <a:srgbClr val="F5A818"/>
                </a:solidFill>
                <a:latin typeface="+mj-lt"/>
              </a:rPr>
              <a:t>www.zerosuicide.com</a:t>
            </a:r>
            <a:endParaRPr lang="en-US" sz="1600" b="0" i="0" dirty="0">
              <a:solidFill>
                <a:srgbClr val="F5A818"/>
              </a:solidFill>
              <a:latin typeface="+mj-lt"/>
            </a:endParaRPr>
          </a:p>
        </p:txBody>
      </p:sp>
      <p:pic>
        <p:nvPicPr>
          <p:cNvPr id="20" name="Picture 19"/>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39730" y="3368958"/>
            <a:ext cx="436863" cy="440011"/>
          </a:xfrm>
          <a:prstGeom prst="rect">
            <a:avLst/>
          </a:prstGeom>
        </p:spPr>
      </p:pic>
      <p:sp>
        <p:nvSpPr>
          <p:cNvPr id="22" name="TextBox 21"/>
          <p:cNvSpPr txBox="1"/>
          <p:nvPr userDrawn="1"/>
        </p:nvSpPr>
        <p:spPr>
          <a:xfrm>
            <a:off x="1130652" y="3266727"/>
            <a:ext cx="2980806" cy="338554"/>
          </a:xfrm>
          <a:prstGeom prst="rect">
            <a:avLst/>
          </a:prstGeom>
          <a:noFill/>
        </p:spPr>
        <p:txBody>
          <a:bodyPr wrap="square" rtlCol="0">
            <a:spAutoFit/>
          </a:bodyPr>
          <a:lstStyle/>
          <a:p>
            <a:pPr algn="l"/>
            <a:r>
              <a:rPr lang="en-US" sz="1600" b="0" i="0" baseline="0" dirty="0">
                <a:solidFill>
                  <a:srgbClr val="F5A818"/>
                </a:solidFill>
                <a:latin typeface="+mj-lt"/>
              </a:rPr>
              <a:t>www.zerosuicideinstitute.com</a:t>
            </a:r>
            <a:endParaRPr lang="en-US" sz="1600" b="0" i="0" dirty="0">
              <a:solidFill>
                <a:srgbClr val="F5A818"/>
              </a:solidFill>
              <a:latin typeface="+mj-lt"/>
            </a:endParaRPr>
          </a:p>
        </p:txBody>
      </p:sp>
    </p:spTree>
    <p:extLst>
      <p:ext uri="{BB962C8B-B14F-4D97-AF65-F5344CB8AC3E}">
        <p14:creationId xmlns:p14="http://schemas.microsoft.com/office/powerpoint/2010/main" val="380178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85900"/>
            <a:ext cx="9144000" cy="2216727"/>
          </a:xfrm>
          <a:prstGeom prst="rect">
            <a:avLst/>
          </a:prstGeom>
        </p:spPr>
      </p:pic>
      <p:sp>
        <p:nvSpPr>
          <p:cNvPr id="20" name="Text Placeholder 2"/>
          <p:cNvSpPr>
            <a:spLocks noGrp="1"/>
          </p:cNvSpPr>
          <p:nvPr>
            <p:ph idx="1"/>
          </p:nvPr>
        </p:nvSpPr>
        <p:spPr>
          <a:xfrm>
            <a:off x="628650" y="4072270"/>
            <a:ext cx="7886700" cy="234979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808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2" name="Picture 1"/>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0" y="148281"/>
            <a:ext cx="9143999" cy="4370507"/>
          </a:xfrm>
          <a:prstGeom prst="rect">
            <a:avLst/>
          </a:prstGeom>
        </p:spPr>
      </p:pic>
      <p:grpSp>
        <p:nvGrpSpPr>
          <p:cNvPr id="23" name="Group 22"/>
          <p:cNvGrpSpPr/>
          <p:nvPr userDrawn="1"/>
        </p:nvGrpSpPr>
        <p:grpSpPr>
          <a:xfrm>
            <a:off x="0" y="6845"/>
            <a:ext cx="9144000" cy="471368"/>
            <a:chOff x="0" y="0"/>
            <a:chExt cx="9144000" cy="471368"/>
          </a:xfrm>
        </p:grpSpPr>
        <p:sp>
          <p:nvSpPr>
            <p:cNvPr id="24" name="Freeform 2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5" name="Rectangle 2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7" name="Rectangle 26"/>
          <p:cNvSpPr/>
          <p:nvPr userDrawn="1"/>
        </p:nvSpPr>
        <p:spPr>
          <a:xfrm>
            <a:off x="0" y="4521349"/>
            <a:ext cx="9144000" cy="234609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20" name="Rectangle 19"/>
          <p:cNvSpPr/>
          <p:nvPr userDrawn="1"/>
        </p:nvSpPr>
        <p:spPr>
          <a:xfrm>
            <a:off x="0" y="4514422"/>
            <a:ext cx="9152244" cy="1614388"/>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3" name="Rectangle 2"/>
          <p:cNvSpPr/>
          <p:nvPr userDrawn="1"/>
        </p:nvSpPr>
        <p:spPr>
          <a:xfrm>
            <a:off x="1872382" y="4583092"/>
            <a:ext cx="5399235" cy="707886"/>
          </a:xfrm>
          <a:prstGeom prst="rect">
            <a:avLst/>
          </a:prstGeom>
        </p:spPr>
        <p:txBody>
          <a:bodyPr wrap="none">
            <a:spAutoFit/>
          </a:bodyPr>
          <a:lstStyle/>
          <a:p>
            <a:pPr algn="ctr"/>
            <a:r>
              <a:rPr lang="en-US" sz="4000" b="1" kern="1200" spc="0" dirty="0">
                <a:solidFill>
                  <a:srgbClr val="FFFFFF"/>
                </a:solidFill>
                <a:effectLst/>
                <a:latin typeface="+mn-lt"/>
                <a:ea typeface="+mn-ea"/>
                <a:cs typeface="+mn-cs"/>
              </a:rPr>
              <a:t>Zero </a:t>
            </a:r>
            <a:r>
              <a:rPr lang="en-US" sz="4000" b="1" kern="1200" spc="0" baseline="0" dirty="0">
                <a:solidFill>
                  <a:srgbClr val="FFFFFF"/>
                </a:solidFill>
                <a:effectLst/>
                <a:latin typeface="+mn-lt"/>
                <a:ea typeface="+mn-ea"/>
                <a:cs typeface="+mn-cs"/>
              </a:rPr>
              <a:t>S</a:t>
            </a:r>
            <a:r>
              <a:rPr lang="en-US" sz="4000" b="1" kern="1200" spc="0" dirty="0">
                <a:solidFill>
                  <a:srgbClr val="FFFFFF"/>
                </a:solidFill>
                <a:effectLst/>
                <a:latin typeface="+mn-lt"/>
                <a:ea typeface="+mn-ea"/>
                <a:cs typeface="+mn-cs"/>
              </a:rPr>
              <a:t>uicide Institute</a:t>
            </a:r>
          </a:p>
        </p:txBody>
      </p:sp>
      <p:sp>
        <p:nvSpPr>
          <p:cNvPr id="28" name="Rectangle 27"/>
          <p:cNvSpPr/>
          <p:nvPr userDrawn="1"/>
        </p:nvSpPr>
        <p:spPr>
          <a:xfrm>
            <a:off x="284205" y="5338143"/>
            <a:ext cx="8575587" cy="584775"/>
          </a:xfrm>
          <a:prstGeom prst="rect">
            <a:avLst/>
          </a:prstGeom>
        </p:spPr>
        <p:txBody>
          <a:bodyPr wrap="square">
            <a:spAutoFit/>
          </a:bodyPr>
          <a:lstStyle/>
          <a:p>
            <a:pPr algn="ctr"/>
            <a:r>
              <a:rPr lang="en-US" sz="1600" b="0" i="0" kern="1200" dirty="0">
                <a:solidFill>
                  <a:srgbClr val="FFFFFF"/>
                </a:solidFill>
                <a:effectLst/>
                <a:latin typeface="+mn-lt"/>
                <a:ea typeface="+mn-ea"/>
                <a:cs typeface="+mn-cs"/>
              </a:rPr>
              <a:t>The Zero Suicide Institute at EDC guides organizations in their implementation of Zero Suicide by providing consultation, training, and resources to make suicide care safer.</a:t>
            </a:r>
            <a:endParaRPr lang="en-US" sz="1600" dirty="0">
              <a:solidFill>
                <a:srgbClr val="FFFFFF"/>
              </a:solidFill>
            </a:endParaRPr>
          </a:p>
        </p:txBody>
      </p:sp>
      <p:pic>
        <p:nvPicPr>
          <p:cNvPr id="29" name="Picture 28"/>
          <p:cNvPicPr>
            <a:picLocks noChangeAspect="1"/>
          </p:cNvPicPr>
          <p:nvPr userDrawn="1"/>
        </p:nvPicPr>
        <p:blipFill rotWithShape="1">
          <a:blip r:embed="rId5" cstate="email">
            <a:extLst>
              <a:ext uri="{28A0092B-C50C-407E-A947-70E740481C1C}">
                <a14:useLocalDpi xmlns:a14="http://schemas.microsoft.com/office/drawing/2010/main"/>
              </a:ext>
            </a:extLst>
          </a:blip>
          <a:srcRect b="-4979"/>
          <a:stretch/>
        </p:blipFill>
        <p:spPr>
          <a:xfrm>
            <a:off x="2980327" y="6280279"/>
            <a:ext cx="436863" cy="461319"/>
          </a:xfrm>
          <a:prstGeom prst="rect">
            <a:avLst/>
          </a:prstGeom>
        </p:spPr>
      </p:pic>
      <p:sp>
        <p:nvSpPr>
          <p:cNvPr id="30" name="TextBox 29"/>
          <p:cNvSpPr txBox="1"/>
          <p:nvPr userDrawn="1"/>
        </p:nvSpPr>
        <p:spPr>
          <a:xfrm>
            <a:off x="3417190" y="6294874"/>
            <a:ext cx="2940423" cy="338554"/>
          </a:xfrm>
          <a:prstGeom prst="rect">
            <a:avLst/>
          </a:prstGeom>
          <a:noFill/>
        </p:spPr>
        <p:txBody>
          <a:bodyPr wrap="square" rtlCol="0">
            <a:spAutoFit/>
          </a:bodyPr>
          <a:lstStyle/>
          <a:p>
            <a:pPr algn="l"/>
            <a:r>
              <a:rPr lang="en-US" sz="1600" b="0" i="0" baseline="0" dirty="0">
                <a:solidFill>
                  <a:srgbClr val="3E404A"/>
                </a:solidFill>
                <a:latin typeface="+mj-lt"/>
              </a:rPr>
              <a:t>www.zerosuicideinstitute.com</a:t>
            </a:r>
            <a:endParaRPr lang="en-US" sz="1600" b="0" i="0" dirty="0">
              <a:solidFill>
                <a:srgbClr val="3E404A"/>
              </a:solidFill>
              <a:latin typeface="+mj-lt"/>
            </a:endParaRPr>
          </a:p>
        </p:txBody>
      </p:sp>
      <p:sp>
        <p:nvSpPr>
          <p:cNvPr id="31" name="Subtitle 2">
            <a:extLst>
              <a:ext uri="{FF2B5EF4-FFF2-40B4-BE49-F238E27FC236}">
                <a16:creationId xmlns:a16="http://schemas.microsoft.com/office/drawing/2014/main" id="{D2525CE9-7479-4CD5-8B1C-753066E4E16E}"/>
              </a:ext>
            </a:extLst>
          </p:cNvPr>
          <p:cNvSpPr txBox="1">
            <a:spLocks/>
          </p:cNvSpPr>
          <p:nvPr userDrawn="1"/>
        </p:nvSpPr>
        <p:spPr bwMode="auto">
          <a:xfrm>
            <a:off x="7128869" y="4667250"/>
            <a:ext cx="285496" cy="31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639763" indent="-2730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algn="ctr" defTabSz="914400" eaLnBrk="1" hangingPunct="1">
              <a:buFont typeface="Arial" panose="020B0604020202020204" pitchFamily="34" charset="0"/>
              <a:buNone/>
            </a:pPr>
            <a:r>
              <a:rPr lang="en-US" altLang="en-US" sz="2000" dirty="0">
                <a:solidFill>
                  <a:srgbClr val="FFFFFF"/>
                </a:solidFill>
              </a:rPr>
              <a:t>®</a:t>
            </a:r>
          </a:p>
        </p:txBody>
      </p:sp>
    </p:spTree>
    <p:extLst>
      <p:ext uri="{BB962C8B-B14F-4D97-AF65-F5344CB8AC3E}">
        <p14:creationId xmlns:p14="http://schemas.microsoft.com/office/powerpoint/2010/main" val="2427255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grpSp>
        <p:nvGrpSpPr>
          <p:cNvPr id="23" name="Group 22"/>
          <p:cNvGrpSpPr/>
          <p:nvPr userDrawn="1"/>
        </p:nvGrpSpPr>
        <p:grpSpPr>
          <a:xfrm>
            <a:off x="0" y="6845"/>
            <a:ext cx="9144000" cy="471368"/>
            <a:chOff x="0" y="0"/>
            <a:chExt cx="9144000" cy="471368"/>
          </a:xfrm>
        </p:grpSpPr>
        <p:sp>
          <p:nvSpPr>
            <p:cNvPr id="24" name="Freeform 2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5" name="Rectangle 2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7" name="Rectangle 26"/>
          <p:cNvSpPr/>
          <p:nvPr userDrawn="1"/>
        </p:nvSpPr>
        <p:spPr>
          <a:xfrm>
            <a:off x="0" y="4521349"/>
            <a:ext cx="9144000" cy="234609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20" name="Rectangle 19"/>
          <p:cNvSpPr/>
          <p:nvPr userDrawn="1"/>
        </p:nvSpPr>
        <p:spPr>
          <a:xfrm>
            <a:off x="0" y="4514422"/>
            <a:ext cx="9152244" cy="1614388"/>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28" name="Rectangle 27"/>
          <p:cNvSpPr/>
          <p:nvPr userDrawn="1"/>
        </p:nvSpPr>
        <p:spPr>
          <a:xfrm>
            <a:off x="918479" y="4655932"/>
            <a:ext cx="7311121" cy="1200329"/>
          </a:xfrm>
          <a:prstGeom prst="rect">
            <a:avLst/>
          </a:prstGeom>
        </p:spPr>
        <p:txBody>
          <a:bodyPr wrap="square">
            <a:spAutoFit/>
          </a:bodyPr>
          <a:lstStyle/>
          <a:p>
            <a:pPr algn="ctr">
              <a:lnSpc>
                <a:spcPct val="100000"/>
              </a:lnSpc>
            </a:pPr>
            <a:r>
              <a:rPr lang="en-US" sz="1800" b="0" i="0" kern="1200" dirty="0">
                <a:solidFill>
                  <a:srgbClr val="FFFFFF"/>
                </a:solidFill>
                <a:effectLst/>
                <a:latin typeface="+mn-lt"/>
                <a:ea typeface="+mn-ea"/>
                <a:cs typeface="+mn-cs"/>
              </a:rPr>
              <a:t>As of early 2019, more than 400 organizations have adopted the Zero Suicide framework, including 23 state mental health authorities and over 30 tribes. In addition, AMSR has trained over 50,000 clinicians in Assessing and Managing Suicide Risk.</a:t>
            </a:r>
          </a:p>
        </p:txBody>
      </p:sp>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b="-4979"/>
          <a:stretch/>
        </p:blipFill>
        <p:spPr>
          <a:xfrm>
            <a:off x="2980326" y="6233491"/>
            <a:ext cx="436863" cy="461319"/>
          </a:xfrm>
          <a:prstGeom prst="rect">
            <a:avLst/>
          </a:prstGeom>
        </p:spPr>
      </p:pic>
      <p:sp>
        <p:nvSpPr>
          <p:cNvPr id="30" name="TextBox 29"/>
          <p:cNvSpPr txBox="1"/>
          <p:nvPr userDrawn="1"/>
        </p:nvSpPr>
        <p:spPr>
          <a:xfrm>
            <a:off x="3417190" y="6294874"/>
            <a:ext cx="2940423" cy="338554"/>
          </a:xfrm>
          <a:prstGeom prst="rect">
            <a:avLst/>
          </a:prstGeom>
          <a:noFill/>
        </p:spPr>
        <p:txBody>
          <a:bodyPr wrap="square" rtlCol="0">
            <a:spAutoFit/>
          </a:bodyPr>
          <a:lstStyle/>
          <a:p>
            <a:pPr algn="l"/>
            <a:r>
              <a:rPr lang="en-US" sz="1600" b="0" i="0" baseline="0" dirty="0">
                <a:solidFill>
                  <a:srgbClr val="3E404A"/>
                </a:solidFill>
                <a:latin typeface="+mj-lt"/>
              </a:rPr>
              <a:t>www.zerosuicideinstitute.com</a:t>
            </a:r>
            <a:endParaRPr lang="en-US" sz="1600" b="0" i="0" dirty="0">
              <a:solidFill>
                <a:srgbClr val="3E404A"/>
              </a:solidFill>
              <a:latin typeface="+mj-lt"/>
            </a:endParaRPr>
          </a:p>
        </p:txBody>
      </p:sp>
      <p:sp>
        <p:nvSpPr>
          <p:cNvPr id="22" name="Freeform 21"/>
          <p:cNvSpPr/>
          <p:nvPr userDrawn="1"/>
        </p:nvSpPr>
        <p:spPr>
          <a:xfrm>
            <a:off x="6962626" y="43757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175">
                <a:solidFill>
                  <a:schemeClr val="tx1"/>
                </a:solidFill>
              </a:ln>
            </a:endParaRPr>
          </a:p>
        </p:txBody>
      </p:sp>
      <p:sp>
        <p:nvSpPr>
          <p:cNvPr id="33" name="Freeform 5"/>
          <p:cNvSpPr>
            <a:spLocks/>
          </p:cNvSpPr>
          <p:nvPr userDrawn="1"/>
        </p:nvSpPr>
        <p:spPr bwMode="auto">
          <a:xfrm>
            <a:off x="1379892" y="283578"/>
            <a:ext cx="771138" cy="572284"/>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atin typeface="Lato Light" charset="0"/>
            </a:endParaRPr>
          </a:p>
        </p:txBody>
      </p:sp>
      <p:sp>
        <p:nvSpPr>
          <p:cNvPr id="34" name="Freeform 6"/>
          <p:cNvSpPr>
            <a:spLocks/>
          </p:cNvSpPr>
          <p:nvPr userDrawn="1"/>
        </p:nvSpPr>
        <p:spPr bwMode="auto">
          <a:xfrm>
            <a:off x="2535953" y="2295719"/>
            <a:ext cx="810228" cy="831763"/>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35" name="Freeform 7"/>
          <p:cNvSpPr>
            <a:spLocks/>
          </p:cNvSpPr>
          <p:nvPr userDrawn="1"/>
        </p:nvSpPr>
        <p:spPr bwMode="auto">
          <a:xfrm>
            <a:off x="2838009" y="2452120"/>
            <a:ext cx="1606241" cy="1585330"/>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36" name="Freeform 8"/>
          <p:cNvSpPr>
            <a:spLocks/>
          </p:cNvSpPr>
          <p:nvPr userDrawn="1"/>
        </p:nvSpPr>
        <p:spPr bwMode="auto">
          <a:xfrm>
            <a:off x="1878529" y="2196190"/>
            <a:ext cx="778243" cy="917073"/>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37" name="Freeform 9"/>
          <p:cNvSpPr>
            <a:spLocks/>
          </p:cNvSpPr>
          <p:nvPr userDrawn="1"/>
        </p:nvSpPr>
        <p:spPr bwMode="auto">
          <a:xfrm>
            <a:off x="1089624" y="1208028"/>
            <a:ext cx="913282" cy="1581776"/>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38" name="Freeform 10"/>
          <p:cNvSpPr>
            <a:spLocks/>
          </p:cNvSpPr>
          <p:nvPr userDrawn="1"/>
        </p:nvSpPr>
        <p:spPr bwMode="auto">
          <a:xfrm>
            <a:off x="3331966" y="2377475"/>
            <a:ext cx="998569" cy="536739"/>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39" name="Freeform 11"/>
          <p:cNvSpPr>
            <a:spLocks/>
          </p:cNvSpPr>
          <p:nvPr userDrawn="1"/>
        </p:nvSpPr>
        <p:spPr bwMode="auto">
          <a:xfrm>
            <a:off x="3459897" y="1943820"/>
            <a:ext cx="845763" cy="469202"/>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0" name="Freeform 12"/>
          <p:cNvSpPr>
            <a:spLocks/>
          </p:cNvSpPr>
          <p:nvPr userDrawn="1"/>
        </p:nvSpPr>
        <p:spPr bwMode="auto">
          <a:xfrm>
            <a:off x="3282216" y="1495947"/>
            <a:ext cx="941712" cy="476311"/>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1" name="Freeform 13"/>
          <p:cNvSpPr>
            <a:spLocks/>
          </p:cNvSpPr>
          <p:nvPr userDrawn="1"/>
        </p:nvSpPr>
        <p:spPr bwMode="auto">
          <a:xfrm>
            <a:off x="3310644" y="1069401"/>
            <a:ext cx="810228" cy="540293"/>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2" name="Freeform 14"/>
          <p:cNvSpPr>
            <a:spLocks/>
          </p:cNvSpPr>
          <p:nvPr userDrawn="1"/>
        </p:nvSpPr>
        <p:spPr bwMode="auto">
          <a:xfrm>
            <a:off x="2528846" y="1108499"/>
            <a:ext cx="813781" cy="671810"/>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3" name="Freeform 15"/>
          <p:cNvSpPr>
            <a:spLocks/>
          </p:cNvSpPr>
          <p:nvPr userDrawn="1"/>
        </p:nvSpPr>
        <p:spPr bwMode="auto">
          <a:xfrm>
            <a:off x="3353289" y="625079"/>
            <a:ext cx="756923" cy="486976"/>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4" name="Freeform 16"/>
          <p:cNvSpPr>
            <a:spLocks/>
          </p:cNvSpPr>
          <p:nvPr userDrawn="1"/>
        </p:nvSpPr>
        <p:spPr bwMode="auto">
          <a:xfrm>
            <a:off x="2656777" y="1719883"/>
            <a:ext cx="845763" cy="664701"/>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5" name="Freeform 17"/>
          <p:cNvSpPr>
            <a:spLocks/>
          </p:cNvSpPr>
          <p:nvPr userDrawn="1"/>
        </p:nvSpPr>
        <p:spPr bwMode="auto">
          <a:xfrm>
            <a:off x="2095303" y="1481728"/>
            <a:ext cx="650314" cy="813993"/>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6" name="Freeform 18"/>
          <p:cNvSpPr>
            <a:spLocks/>
          </p:cNvSpPr>
          <p:nvPr userDrawn="1"/>
        </p:nvSpPr>
        <p:spPr bwMode="auto">
          <a:xfrm>
            <a:off x="1487631" y="1332438"/>
            <a:ext cx="746263" cy="1130345"/>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7" name="Freeform 19"/>
          <p:cNvSpPr>
            <a:spLocks/>
          </p:cNvSpPr>
          <p:nvPr userDrawn="1"/>
        </p:nvSpPr>
        <p:spPr bwMode="auto">
          <a:xfrm>
            <a:off x="1171359" y="628637"/>
            <a:ext cx="927497" cy="785555"/>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8" name="Freeform 20"/>
          <p:cNvSpPr>
            <a:spLocks/>
          </p:cNvSpPr>
          <p:nvPr userDrawn="1"/>
        </p:nvSpPr>
        <p:spPr bwMode="auto">
          <a:xfrm>
            <a:off x="1924171" y="423825"/>
            <a:ext cx="685850" cy="1123237"/>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atin typeface="Lato Light" charset="0"/>
            </a:endParaRPr>
          </a:p>
        </p:txBody>
      </p:sp>
      <p:sp>
        <p:nvSpPr>
          <p:cNvPr id="49" name="Freeform 21"/>
          <p:cNvSpPr>
            <a:spLocks/>
          </p:cNvSpPr>
          <p:nvPr userDrawn="1"/>
        </p:nvSpPr>
        <p:spPr bwMode="auto">
          <a:xfrm>
            <a:off x="2219679" y="443798"/>
            <a:ext cx="1176251" cy="760674"/>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0" name="Freeform 22"/>
          <p:cNvSpPr>
            <a:spLocks/>
          </p:cNvSpPr>
          <p:nvPr userDrawn="1"/>
        </p:nvSpPr>
        <p:spPr bwMode="auto">
          <a:xfrm>
            <a:off x="6690145" y="536218"/>
            <a:ext cx="415775" cy="664701"/>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tx2"/>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1" name="Freeform 23"/>
          <p:cNvSpPr>
            <a:spLocks/>
          </p:cNvSpPr>
          <p:nvPr userDrawn="1"/>
        </p:nvSpPr>
        <p:spPr bwMode="auto">
          <a:xfrm>
            <a:off x="5890581" y="991203"/>
            <a:ext cx="859978" cy="632710"/>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2" name="Freeform 24"/>
          <p:cNvSpPr>
            <a:spLocks/>
          </p:cNvSpPr>
          <p:nvPr userDrawn="1"/>
        </p:nvSpPr>
        <p:spPr bwMode="auto">
          <a:xfrm>
            <a:off x="6469823" y="948545"/>
            <a:ext cx="199004" cy="359010"/>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chemeClr val="tx2"/>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3" name="Freeform 25"/>
          <p:cNvSpPr>
            <a:spLocks/>
          </p:cNvSpPr>
          <p:nvPr userDrawn="1"/>
        </p:nvSpPr>
        <p:spPr bwMode="auto">
          <a:xfrm>
            <a:off x="6626181" y="902335"/>
            <a:ext cx="177681" cy="39455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4" name="Freeform 26"/>
          <p:cNvSpPr>
            <a:spLocks/>
          </p:cNvSpPr>
          <p:nvPr userDrawn="1"/>
        </p:nvSpPr>
        <p:spPr bwMode="auto">
          <a:xfrm>
            <a:off x="6558665" y="1382202"/>
            <a:ext cx="199004" cy="181283"/>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5" name="Freeform 27"/>
          <p:cNvSpPr>
            <a:spLocks/>
          </p:cNvSpPr>
          <p:nvPr userDrawn="1"/>
        </p:nvSpPr>
        <p:spPr bwMode="auto">
          <a:xfrm>
            <a:off x="6736347" y="1364427"/>
            <a:ext cx="85288" cy="110192"/>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chemeClr val="tx2"/>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6" name="Freeform 28"/>
          <p:cNvSpPr>
            <a:spLocks/>
          </p:cNvSpPr>
          <p:nvPr userDrawn="1"/>
        </p:nvSpPr>
        <p:spPr bwMode="auto">
          <a:xfrm>
            <a:off x="6558665" y="1236461"/>
            <a:ext cx="387345" cy="195502"/>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7" name="Freeform 29"/>
          <p:cNvSpPr>
            <a:spLocks/>
          </p:cNvSpPr>
          <p:nvPr userDrawn="1"/>
        </p:nvSpPr>
        <p:spPr bwMode="auto">
          <a:xfrm>
            <a:off x="6857170" y="1417746"/>
            <a:ext cx="35535" cy="24884"/>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8" name="Freeform 30"/>
          <p:cNvSpPr>
            <a:spLocks/>
          </p:cNvSpPr>
          <p:nvPr userDrawn="1"/>
        </p:nvSpPr>
        <p:spPr bwMode="auto">
          <a:xfrm>
            <a:off x="6409410" y="1552821"/>
            <a:ext cx="149251" cy="334126"/>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59" name="Freeform 31"/>
          <p:cNvSpPr>
            <a:spLocks/>
          </p:cNvSpPr>
          <p:nvPr userDrawn="1"/>
        </p:nvSpPr>
        <p:spPr bwMode="auto">
          <a:xfrm>
            <a:off x="6380982" y="1783865"/>
            <a:ext cx="117269" cy="191946"/>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0" name="Freeform 32"/>
          <p:cNvSpPr>
            <a:spLocks/>
          </p:cNvSpPr>
          <p:nvPr userDrawn="1"/>
        </p:nvSpPr>
        <p:spPr bwMode="auto">
          <a:xfrm>
            <a:off x="5812401" y="1463954"/>
            <a:ext cx="668082" cy="433655"/>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1" name="Freeform 33"/>
          <p:cNvSpPr>
            <a:spLocks/>
          </p:cNvSpPr>
          <p:nvPr userDrawn="1"/>
        </p:nvSpPr>
        <p:spPr bwMode="auto">
          <a:xfrm>
            <a:off x="5186962" y="3202131"/>
            <a:ext cx="1034105" cy="810437"/>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2" name="Freeform 34"/>
          <p:cNvSpPr>
            <a:spLocks/>
          </p:cNvSpPr>
          <p:nvPr userDrawn="1"/>
        </p:nvSpPr>
        <p:spPr bwMode="auto">
          <a:xfrm>
            <a:off x="4383841" y="2988855"/>
            <a:ext cx="646762" cy="572284"/>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3" name="Freeform 35"/>
          <p:cNvSpPr>
            <a:spLocks/>
          </p:cNvSpPr>
          <p:nvPr userDrawn="1"/>
        </p:nvSpPr>
        <p:spPr bwMode="auto">
          <a:xfrm>
            <a:off x="4305661" y="2477002"/>
            <a:ext cx="579242" cy="522521"/>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4" name="Freeform 36"/>
          <p:cNvSpPr>
            <a:spLocks/>
          </p:cNvSpPr>
          <p:nvPr userDrawn="1"/>
        </p:nvSpPr>
        <p:spPr bwMode="auto">
          <a:xfrm>
            <a:off x="4824491" y="2370366"/>
            <a:ext cx="980802" cy="319908"/>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5" name="Freeform 37"/>
          <p:cNvSpPr>
            <a:spLocks/>
          </p:cNvSpPr>
          <p:nvPr userDrawn="1"/>
        </p:nvSpPr>
        <p:spPr bwMode="auto">
          <a:xfrm>
            <a:off x="5521004" y="2263728"/>
            <a:ext cx="980802" cy="433655"/>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6" name="Freeform 38"/>
          <p:cNvSpPr>
            <a:spLocks/>
          </p:cNvSpPr>
          <p:nvPr userDrawn="1"/>
        </p:nvSpPr>
        <p:spPr bwMode="auto">
          <a:xfrm>
            <a:off x="5378858" y="2619184"/>
            <a:ext cx="604117" cy="650484"/>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solidFill>
                <a:schemeClr val="accent6"/>
              </a:solidFill>
              <a:latin typeface="Lato Light" charset="0"/>
            </a:endParaRPr>
          </a:p>
        </p:txBody>
      </p:sp>
      <p:sp>
        <p:nvSpPr>
          <p:cNvPr id="67" name="Freeform 39"/>
          <p:cNvSpPr>
            <a:spLocks/>
          </p:cNvSpPr>
          <p:nvPr userDrawn="1"/>
        </p:nvSpPr>
        <p:spPr bwMode="auto">
          <a:xfrm>
            <a:off x="5577862" y="1897611"/>
            <a:ext cx="881301" cy="494083"/>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8" name="Freeform 40"/>
          <p:cNvSpPr>
            <a:spLocks/>
          </p:cNvSpPr>
          <p:nvPr userDrawn="1"/>
        </p:nvSpPr>
        <p:spPr bwMode="auto">
          <a:xfrm>
            <a:off x="5656040" y="2565865"/>
            <a:ext cx="568581" cy="440764"/>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69" name="Freeform 41"/>
          <p:cNvSpPr>
            <a:spLocks/>
          </p:cNvSpPr>
          <p:nvPr userDrawn="1"/>
        </p:nvSpPr>
        <p:spPr bwMode="auto">
          <a:xfrm>
            <a:off x="5069691" y="2647619"/>
            <a:ext cx="447758" cy="718018"/>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0" name="Freeform 42"/>
          <p:cNvSpPr>
            <a:spLocks/>
          </p:cNvSpPr>
          <p:nvPr userDrawn="1"/>
        </p:nvSpPr>
        <p:spPr bwMode="auto">
          <a:xfrm>
            <a:off x="4678791" y="2672501"/>
            <a:ext cx="412223" cy="721574"/>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1" name="Freeform 43"/>
          <p:cNvSpPr>
            <a:spLocks/>
          </p:cNvSpPr>
          <p:nvPr userDrawn="1"/>
        </p:nvSpPr>
        <p:spPr bwMode="auto">
          <a:xfrm>
            <a:off x="5979424" y="1801638"/>
            <a:ext cx="511723" cy="373229"/>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2" name="Freeform 44"/>
          <p:cNvSpPr>
            <a:spLocks/>
          </p:cNvSpPr>
          <p:nvPr userDrawn="1"/>
        </p:nvSpPr>
        <p:spPr bwMode="auto">
          <a:xfrm>
            <a:off x="5666702" y="1758984"/>
            <a:ext cx="525938" cy="518965"/>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3" name="Freeform 45"/>
          <p:cNvSpPr>
            <a:spLocks/>
          </p:cNvSpPr>
          <p:nvPr userDrawn="1"/>
        </p:nvSpPr>
        <p:spPr bwMode="auto">
          <a:xfrm>
            <a:off x="4895567" y="2036237"/>
            <a:ext cx="838656" cy="433655"/>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4" name="Freeform 46"/>
          <p:cNvSpPr>
            <a:spLocks/>
          </p:cNvSpPr>
          <p:nvPr userDrawn="1"/>
        </p:nvSpPr>
        <p:spPr bwMode="auto">
          <a:xfrm>
            <a:off x="4181285" y="1883392"/>
            <a:ext cx="764030" cy="664701"/>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5" name="Freeform 47"/>
          <p:cNvSpPr>
            <a:spLocks/>
          </p:cNvSpPr>
          <p:nvPr userDrawn="1"/>
        </p:nvSpPr>
        <p:spPr bwMode="auto">
          <a:xfrm>
            <a:off x="4046244" y="607307"/>
            <a:ext cx="739155" cy="860200"/>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6" name="Line 48"/>
          <p:cNvSpPr>
            <a:spLocks noChangeShapeType="1"/>
          </p:cNvSpPr>
          <p:nvPr userDrawn="1"/>
        </p:nvSpPr>
        <p:spPr bwMode="auto">
          <a:xfrm>
            <a:off x="4550864" y="1016082"/>
            <a:ext cx="0" cy="0"/>
          </a:xfrm>
          <a:prstGeom prst="line">
            <a:avLst/>
          </a:prstGeom>
          <a:solidFill>
            <a:schemeClr val="accent1"/>
          </a:solidFill>
          <a:ln w="19050">
            <a:solidFill>
              <a:srgbClr val="1C2632"/>
            </a:solidFill>
            <a:round/>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7" name="Line 49"/>
          <p:cNvSpPr>
            <a:spLocks noChangeShapeType="1"/>
          </p:cNvSpPr>
          <p:nvPr userDrawn="1"/>
        </p:nvSpPr>
        <p:spPr bwMode="auto">
          <a:xfrm>
            <a:off x="4550864" y="1016082"/>
            <a:ext cx="0" cy="0"/>
          </a:xfrm>
          <a:prstGeom prst="line">
            <a:avLst/>
          </a:prstGeom>
          <a:solidFill>
            <a:schemeClr val="accent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8" name="Freeform 50"/>
          <p:cNvSpPr>
            <a:spLocks/>
          </p:cNvSpPr>
          <p:nvPr userDrawn="1"/>
        </p:nvSpPr>
        <p:spPr bwMode="auto">
          <a:xfrm>
            <a:off x="4724993" y="859681"/>
            <a:ext cx="863531" cy="813993"/>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79" name="Freeform 51"/>
          <p:cNvSpPr>
            <a:spLocks/>
          </p:cNvSpPr>
          <p:nvPr userDrawn="1"/>
        </p:nvSpPr>
        <p:spPr bwMode="auto">
          <a:xfrm>
            <a:off x="4479791" y="955654"/>
            <a:ext cx="604117" cy="643375"/>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80" name="Freeform 52"/>
          <p:cNvSpPr>
            <a:spLocks/>
          </p:cNvSpPr>
          <p:nvPr userDrawn="1"/>
        </p:nvSpPr>
        <p:spPr bwMode="auto">
          <a:xfrm>
            <a:off x="5364645" y="1563480"/>
            <a:ext cx="483295" cy="554509"/>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81" name="Freeform 53"/>
          <p:cNvSpPr>
            <a:spLocks/>
          </p:cNvSpPr>
          <p:nvPr userDrawn="1"/>
        </p:nvSpPr>
        <p:spPr bwMode="auto">
          <a:xfrm>
            <a:off x="5051925" y="1659455"/>
            <a:ext cx="355363" cy="611382"/>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82" name="Freeform 54"/>
          <p:cNvSpPr>
            <a:spLocks/>
          </p:cNvSpPr>
          <p:nvPr userDrawn="1"/>
        </p:nvSpPr>
        <p:spPr bwMode="auto">
          <a:xfrm>
            <a:off x="4650365" y="1581257"/>
            <a:ext cx="458418" cy="803328"/>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83" name="Freeform 55"/>
          <p:cNvSpPr>
            <a:spLocks/>
          </p:cNvSpPr>
          <p:nvPr userDrawn="1"/>
        </p:nvSpPr>
        <p:spPr bwMode="auto">
          <a:xfrm>
            <a:off x="4088891" y="1403525"/>
            <a:ext cx="696512" cy="511855"/>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84" name="Freeform 83"/>
          <p:cNvSpPr>
            <a:spLocks/>
          </p:cNvSpPr>
          <p:nvPr userDrawn="1"/>
        </p:nvSpPr>
        <p:spPr bwMode="auto">
          <a:xfrm>
            <a:off x="918479" y="3120372"/>
            <a:ext cx="1549954" cy="1204992"/>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chemeClr val="bg1"/>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85" name="Freeform 84"/>
          <p:cNvSpPr>
            <a:spLocks/>
          </p:cNvSpPr>
          <p:nvPr userDrawn="1"/>
        </p:nvSpPr>
        <p:spPr bwMode="auto">
          <a:xfrm>
            <a:off x="2603469" y="3689096"/>
            <a:ext cx="945264" cy="600721"/>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solidFill>
            <a:schemeClr val="tx2"/>
          </a:solidFill>
          <a:ln w="19050" cap="flat">
            <a:solidFill>
              <a:srgbClr val="1C2632"/>
            </a:solidFill>
            <a:prstDash val="solid"/>
            <a:miter lim="800000"/>
            <a:headEnd/>
            <a:tailEnd/>
          </a:ln>
        </p:spPr>
        <p:txBody>
          <a:bodyPr/>
          <a:lstStyle/>
          <a:p>
            <a:pPr defTabSz="1828434" eaLnBrk="1" fontAlgn="auto" hangingPunct="1">
              <a:spcBef>
                <a:spcPts val="0"/>
              </a:spcBef>
              <a:spcAft>
                <a:spcPts val="0"/>
              </a:spcAft>
              <a:defRPr/>
            </a:pPr>
            <a:endParaRPr lang="en-US" dirty="0">
              <a:ln w="3175">
                <a:solidFill>
                  <a:schemeClr val="tx1"/>
                </a:solidFill>
              </a:ln>
              <a:latin typeface="Lato Light" charset="0"/>
            </a:endParaRPr>
          </a:p>
        </p:txBody>
      </p:sp>
      <p:sp>
        <p:nvSpPr>
          <p:cNvPr id="4" name="Rectangle 3"/>
          <p:cNvSpPr/>
          <p:nvPr userDrawn="1"/>
        </p:nvSpPr>
        <p:spPr>
          <a:xfrm>
            <a:off x="6548005" y="2606718"/>
            <a:ext cx="2480416" cy="830997"/>
          </a:xfrm>
          <a:prstGeom prst="rect">
            <a:avLst/>
          </a:prstGeom>
        </p:spPr>
        <p:txBody>
          <a:bodyPr wrap="square">
            <a:spAutoFit/>
          </a:bodyPr>
          <a:lstStyle/>
          <a:p>
            <a:r>
              <a:rPr lang="en-US" sz="1600" b="1" dirty="0">
                <a:solidFill>
                  <a:schemeClr val="tx1"/>
                </a:solidFill>
                <a:effectLst/>
                <a:latin typeface="Arial" panose="020B0604020202020204" pitchFamily="34" charset="0"/>
              </a:rPr>
              <a:t>THE INSTITUTE HAS </a:t>
            </a:r>
          </a:p>
          <a:p>
            <a:r>
              <a:rPr lang="en-US" sz="1600" b="1" dirty="0">
                <a:solidFill>
                  <a:schemeClr val="tx1"/>
                </a:solidFill>
                <a:effectLst/>
                <a:latin typeface="Arial" panose="020B0604020202020204" pitchFamily="34" charset="0"/>
              </a:rPr>
              <a:t>HOSTED EVENTS IN </a:t>
            </a:r>
          </a:p>
          <a:p>
            <a:r>
              <a:rPr lang="en-US" sz="1600" b="1" dirty="0">
                <a:solidFill>
                  <a:schemeClr val="bg1"/>
                </a:solidFill>
                <a:effectLst/>
                <a:latin typeface="Arial" panose="020B0604020202020204" pitchFamily="34" charset="0"/>
              </a:rPr>
              <a:t>46 STATES</a:t>
            </a:r>
          </a:p>
        </p:txBody>
      </p:sp>
    </p:spTree>
    <p:extLst>
      <p:ext uri="{BB962C8B-B14F-4D97-AF65-F5344CB8AC3E}">
        <p14:creationId xmlns:p14="http://schemas.microsoft.com/office/powerpoint/2010/main" val="177806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grpSp>
        <p:nvGrpSpPr>
          <p:cNvPr id="23" name="Group 22"/>
          <p:cNvGrpSpPr/>
          <p:nvPr userDrawn="1"/>
        </p:nvGrpSpPr>
        <p:grpSpPr>
          <a:xfrm>
            <a:off x="0" y="6845"/>
            <a:ext cx="9144000" cy="471368"/>
            <a:chOff x="0" y="0"/>
            <a:chExt cx="9144000" cy="471368"/>
          </a:xfrm>
        </p:grpSpPr>
        <p:sp>
          <p:nvSpPr>
            <p:cNvPr id="24" name="Freeform 2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5" name="Rectangle 2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7" name="Rectangle 26"/>
          <p:cNvSpPr/>
          <p:nvPr userDrawn="1"/>
        </p:nvSpPr>
        <p:spPr>
          <a:xfrm>
            <a:off x="-8244" y="0"/>
            <a:ext cx="9152244" cy="127062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3" name="Rectangle 2"/>
          <p:cNvSpPr/>
          <p:nvPr userDrawn="1"/>
        </p:nvSpPr>
        <p:spPr>
          <a:xfrm>
            <a:off x="2397365" y="395565"/>
            <a:ext cx="4349268" cy="584775"/>
          </a:xfrm>
          <a:prstGeom prst="rect">
            <a:avLst/>
          </a:prstGeom>
        </p:spPr>
        <p:txBody>
          <a:bodyPr wrap="none">
            <a:spAutoFit/>
          </a:bodyPr>
          <a:lstStyle/>
          <a:p>
            <a:pPr algn="ctr"/>
            <a:r>
              <a:rPr lang="en-US" sz="3200" b="1" kern="1200" spc="0" dirty="0">
                <a:solidFill>
                  <a:srgbClr val="FFFFFF"/>
                </a:solidFill>
                <a:effectLst/>
                <a:latin typeface="+mn-lt"/>
                <a:ea typeface="+mn-ea"/>
                <a:cs typeface="+mn-cs"/>
              </a:rPr>
              <a:t>Zero </a:t>
            </a:r>
            <a:r>
              <a:rPr lang="en-US" sz="3200" b="1" kern="1200" spc="0" baseline="0" dirty="0">
                <a:solidFill>
                  <a:srgbClr val="FFFFFF"/>
                </a:solidFill>
                <a:effectLst/>
                <a:latin typeface="+mn-lt"/>
                <a:ea typeface="+mn-ea"/>
                <a:cs typeface="+mn-cs"/>
              </a:rPr>
              <a:t>S</a:t>
            </a:r>
            <a:r>
              <a:rPr lang="en-US" sz="3200" b="1" kern="1200" spc="0" dirty="0">
                <a:solidFill>
                  <a:srgbClr val="FFFFFF"/>
                </a:solidFill>
                <a:effectLst/>
                <a:latin typeface="+mn-lt"/>
                <a:ea typeface="+mn-ea"/>
                <a:cs typeface="+mn-cs"/>
              </a:rPr>
              <a:t>uicide Institute</a:t>
            </a:r>
          </a:p>
        </p:txBody>
      </p:sp>
      <p:sp>
        <p:nvSpPr>
          <p:cNvPr id="31" name="Subtitle 2">
            <a:extLst>
              <a:ext uri="{FF2B5EF4-FFF2-40B4-BE49-F238E27FC236}">
                <a16:creationId xmlns:a16="http://schemas.microsoft.com/office/drawing/2014/main" id="{D2525CE9-7479-4CD5-8B1C-753066E4E16E}"/>
              </a:ext>
            </a:extLst>
          </p:cNvPr>
          <p:cNvSpPr txBox="1">
            <a:spLocks/>
          </p:cNvSpPr>
          <p:nvPr userDrawn="1"/>
        </p:nvSpPr>
        <p:spPr bwMode="auto">
          <a:xfrm>
            <a:off x="7128869" y="4667250"/>
            <a:ext cx="285496" cy="31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639763" indent="-2730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algn="ctr" defTabSz="914400" eaLnBrk="1" hangingPunct="1">
              <a:buFont typeface="Arial" panose="020B0604020202020204" pitchFamily="34" charset="0"/>
              <a:buNone/>
            </a:pPr>
            <a:r>
              <a:rPr lang="en-US" altLang="en-US" sz="2000" dirty="0">
                <a:solidFill>
                  <a:srgbClr val="FFFFFF"/>
                </a:solidFill>
              </a:rPr>
              <a:t>®</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43227" y="1414357"/>
            <a:ext cx="6876884" cy="5212532"/>
          </a:xfrm>
          <a:prstGeom prst="rect">
            <a:avLst/>
          </a:prstGeom>
        </p:spPr>
      </p:pic>
      <p:pic>
        <p:nvPicPr>
          <p:cNvPr id="32" name="Picture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1323" y="5306657"/>
            <a:ext cx="1363705" cy="1636445"/>
          </a:xfrm>
          <a:prstGeom prst="rect">
            <a:avLst/>
          </a:prstGeom>
        </p:spPr>
      </p:pic>
      <p:pic>
        <p:nvPicPr>
          <p:cNvPr id="33" name="Picture 3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10791" y="3876371"/>
            <a:ext cx="1363705" cy="1636445"/>
          </a:xfrm>
          <a:prstGeom prst="rect">
            <a:avLst/>
          </a:prstGeom>
        </p:spPr>
      </p:pic>
      <p:pic>
        <p:nvPicPr>
          <p:cNvPr id="34" name="Picture 3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4055" y="2462305"/>
            <a:ext cx="1363705" cy="1636445"/>
          </a:xfrm>
          <a:prstGeom prst="rect">
            <a:avLst/>
          </a:prstGeom>
        </p:spPr>
      </p:pic>
      <p:pic>
        <p:nvPicPr>
          <p:cNvPr id="35" name="Picture 34"/>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97321" y="1157844"/>
            <a:ext cx="1277175" cy="1532610"/>
          </a:xfrm>
          <a:prstGeom prst="rect">
            <a:avLst/>
          </a:prstGeom>
        </p:spPr>
      </p:pic>
      <p:grpSp>
        <p:nvGrpSpPr>
          <p:cNvPr id="36" name="Group 35"/>
          <p:cNvGrpSpPr/>
          <p:nvPr userDrawn="1"/>
        </p:nvGrpSpPr>
        <p:grpSpPr>
          <a:xfrm>
            <a:off x="-8244" y="-18888"/>
            <a:ext cx="9144000" cy="471368"/>
            <a:chOff x="0" y="0"/>
            <a:chExt cx="9144000" cy="471368"/>
          </a:xfrm>
        </p:grpSpPr>
        <p:sp>
          <p:nvSpPr>
            <p:cNvPr id="37" name="Freeform 36"/>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38" name="Rectangle 37"/>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 name="Rectangle 1"/>
          <p:cNvSpPr/>
          <p:nvPr userDrawn="1"/>
        </p:nvSpPr>
        <p:spPr>
          <a:xfrm>
            <a:off x="4240429" y="1462846"/>
            <a:ext cx="260008" cy="215444"/>
          </a:xfrm>
          <a:prstGeom prst="rect">
            <a:avLst/>
          </a:prstGeom>
        </p:spPr>
        <p:txBody>
          <a:bodyPr wrap="none">
            <a:spAutoFit/>
          </a:bodyPr>
          <a:lstStyle/>
          <a:p>
            <a:r>
              <a:rPr lang="en-US" altLang="en-US" sz="800" dirty="0">
                <a:solidFill>
                  <a:schemeClr val="tx1"/>
                </a:solidFill>
              </a:rPr>
              <a:t>®</a:t>
            </a:r>
            <a:endParaRPr lang="en-US" sz="800" dirty="0">
              <a:solidFill>
                <a:schemeClr val="tx1"/>
              </a:solidFill>
            </a:endParaRPr>
          </a:p>
        </p:txBody>
      </p:sp>
    </p:spTree>
    <p:extLst>
      <p:ext uri="{BB962C8B-B14F-4D97-AF65-F5344CB8AC3E}">
        <p14:creationId xmlns:p14="http://schemas.microsoft.com/office/powerpoint/2010/main" val="3709967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3" name="Group 12"/>
          <p:cNvGrpSpPr/>
          <p:nvPr userDrawn="1"/>
        </p:nvGrpSpPr>
        <p:grpSpPr>
          <a:xfrm>
            <a:off x="0" y="0"/>
            <a:ext cx="9144000" cy="471368"/>
            <a:chOff x="0" y="0"/>
            <a:chExt cx="9144000" cy="471368"/>
          </a:xfrm>
        </p:grpSpPr>
        <p:sp>
          <p:nvSpPr>
            <p:cNvPr id="14" name="Freeform 1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5" name="Rectangle 1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l="-194" t="-55"/>
          <a:stretch/>
        </p:blipFill>
        <p:spPr>
          <a:xfrm>
            <a:off x="-9525" y="19049"/>
            <a:ext cx="9161769" cy="5525655"/>
          </a:xfrm>
          <a:prstGeom prst="rect">
            <a:avLst/>
          </a:prstGeom>
        </p:spPr>
      </p:pic>
      <p:grpSp>
        <p:nvGrpSpPr>
          <p:cNvPr id="23" name="Group 22"/>
          <p:cNvGrpSpPr/>
          <p:nvPr userDrawn="1"/>
        </p:nvGrpSpPr>
        <p:grpSpPr>
          <a:xfrm>
            <a:off x="0" y="6845"/>
            <a:ext cx="9144000" cy="471368"/>
            <a:chOff x="0" y="0"/>
            <a:chExt cx="9144000" cy="471368"/>
          </a:xfrm>
        </p:grpSpPr>
        <p:sp>
          <p:nvSpPr>
            <p:cNvPr id="24" name="Freeform 23"/>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5" name="Rectangle 24"/>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7" name="Rectangle 26"/>
          <p:cNvSpPr/>
          <p:nvPr userDrawn="1"/>
        </p:nvSpPr>
        <p:spPr>
          <a:xfrm>
            <a:off x="0" y="4521349"/>
            <a:ext cx="9144000" cy="234609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20" name="Rectangle 19"/>
          <p:cNvSpPr/>
          <p:nvPr userDrawn="1"/>
        </p:nvSpPr>
        <p:spPr>
          <a:xfrm>
            <a:off x="0" y="4514422"/>
            <a:ext cx="9152244" cy="1614388"/>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3" name="Rectangle 2"/>
          <p:cNvSpPr/>
          <p:nvPr userDrawn="1"/>
        </p:nvSpPr>
        <p:spPr>
          <a:xfrm>
            <a:off x="273397" y="4583092"/>
            <a:ext cx="8597225" cy="646331"/>
          </a:xfrm>
          <a:prstGeom prst="rect">
            <a:avLst/>
          </a:prstGeom>
        </p:spPr>
        <p:txBody>
          <a:bodyPr wrap="none">
            <a:spAutoFit/>
          </a:bodyPr>
          <a:lstStyle/>
          <a:p>
            <a:pPr algn="ctr"/>
            <a:r>
              <a:rPr lang="en-US" sz="3600" b="1" kern="1200" spc="0" dirty="0">
                <a:solidFill>
                  <a:srgbClr val="FFFFFF"/>
                </a:solidFill>
                <a:effectLst/>
                <a:latin typeface="+mn-lt"/>
                <a:ea typeface="+mn-ea"/>
                <a:cs typeface="+mn-cs"/>
              </a:rPr>
              <a:t>Assessing and Managing Suicide Risk</a:t>
            </a:r>
          </a:p>
        </p:txBody>
      </p:sp>
      <p:sp>
        <p:nvSpPr>
          <p:cNvPr id="28" name="Rectangle 27"/>
          <p:cNvSpPr/>
          <p:nvPr userDrawn="1"/>
        </p:nvSpPr>
        <p:spPr>
          <a:xfrm>
            <a:off x="284205" y="5290518"/>
            <a:ext cx="8575587" cy="584775"/>
          </a:xfrm>
          <a:prstGeom prst="rect">
            <a:avLst/>
          </a:prstGeom>
        </p:spPr>
        <p:txBody>
          <a:bodyPr wrap="square">
            <a:spAutoFit/>
          </a:bodyPr>
          <a:lstStyle/>
          <a:p>
            <a:pPr algn="ctr"/>
            <a:r>
              <a:rPr lang="en-US" sz="1600" b="0" i="0" kern="1200" dirty="0">
                <a:solidFill>
                  <a:srgbClr val="FFFFFF"/>
                </a:solidFill>
                <a:effectLst/>
                <a:latin typeface="+mn-lt"/>
                <a:ea typeface="+mn-ea"/>
                <a:cs typeface="+mn-cs"/>
              </a:rPr>
              <a:t>The Zero Suicide Institute at EDC guides organizations in their implementation of Zero Suicide by providing consultation, training, and resources to make suicide care safer.</a:t>
            </a:r>
            <a:endParaRPr lang="en-US" sz="1600" dirty="0">
              <a:solidFill>
                <a:srgbClr val="FFFFFF"/>
              </a:solidFill>
            </a:endParaRPr>
          </a:p>
        </p:txBody>
      </p:sp>
      <p:pic>
        <p:nvPicPr>
          <p:cNvPr id="29" name="Picture 28"/>
          <p:cNvPicPr>
            <a:picLocks noChangeAspect="1"/>
          </p:cNvPicPr>
          <p:nvPr userDrawn="1"/>
        </p:nvPicPr>
        <p:blipFill rotWithShape="1">
          <a:blip r:embed="rId4" cstate="email">
            <a:extLst>
              <a:ext uri="{28A0092B-C50C-407E-A947-70E740481C1C}">
                <a14:useLocalDpi xmlns:a14="http://schemas.microsoft.com/office/drawing/2010/main"/>
              </a:ext>
            </a:extLst>
          </a:blip>
          <a:srcRect b="-4979"/>
          <a:stretch/>
        </p:blipFill>
        <p:spPr>
          <a:xfrm>
            <a:off x="2673894" y="6251287"/>
            <a:ext cx="436863" cy="461319"/>
          </a:xfrm>
          <a:prstGeom prst="rect">
            <a:avLst/>
          </a:prstGeom>
        </p:spPr>
      </p:pic>
      <p:sp>
        <p:nvSpPr>
          <p:cNvPr id="30" name="TextBox 29"/>
          <p:cNvSpPr txBox="1"/>
          <p:nvPr userDrawn="1"/>
        </p:nvSpPr>
        <p:spPr>
          <a:xfrm>
            <a:off x="3110757" y="6251287"/>
            <a:ext cx="3536060" cy="338554"/>
          </a:xfrm>
          <a:prstGeom prst="rect">
            <a:avLst/>
          </a:prstGeom>
          <a:noFill/>
        </p:spPr>
        <p:txBody>
          <a:bodyPr wrap="square" rtlCol="0">
            <a:spAutoFit/>
          </a:bodyPr>
          <a:lstStyle/>
          <a:p>
            <a:pPr algn="l"/>
            <a:r>
              <a:rPr lang="en-US" sz="1600" b="0" i="0" baseline="0" dirty="0">
                <a:solidFill>
                  <a:srgbClr val="3E404A"/>
                </a:solidFill>
                <a:latin typeface="+mj-lt"/>
              </a:rPr>
              <a:t>www.zerosuicideinstitute.com/AMSR</a:t>
            </a:r>
            <a:endParaRPr lang="en-US" sz="1600" b="0" i="0" dirty="0">
              <a:solidFill>
                <a:srgbClr val="3E404A"/>
              </a:solidFill>
              <a:latin typeface="+mj-lt"/>
            </a:endParaRPr>
          </a:p>
        </p:txBody>
      </p:sp>
    </p:spTree>
    <p:extLst>
      <p:ext uri="{BB962C8B-B14F-4D97-AF65-F5344CB8AC3E}">
        <p14:creationId xmlns:p14="http://schemas.microsoft.com/office/powerpoint/2010/main" val="3933749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0C5015-8389-4CE9-A832-0F72723448DB}"/>
              </a:ext>
            </a:extLst>
          </p:cNvPr>
          <p:cNvSpPr/>
          <p:nvPr userDrawn="1"/>
        </p:nvSpPr>
        <p:spPr>
          <a:xfrm>
            <a:off x="0" y="0"/>
            <a:ext cx="9144000" cy="525213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dirty="0">
              <a:solidFill>
                <a:schemeClr val="bg1">
                  <a:lumMod val="20000"/>
                  <a:lumOff val="80000"/>
                </a:schemeClr>
              </a:solidFill>
            </a:endParaRPr>
          </a:p>
        </p:txBody>
      </p:sp>
      <p:sp>
        <p:nvSpPr>
          <p:cNvPr id="3" name="Subtitle 4">
            <a:extLst>
              <a:ext uri="{FF2B5EF4-FFF2-40B4-BE49-F238E27FC236}">
                <a16:creationId xmlns:a16="http://schemas.microsoft.com/office/drawing/2014/main" id="{3B96C640-326C-4FC1-B012-6CB3FE407277}"/>
              </a:ext>
            </a:extLst>
          </p:cNvPr>
          <p:cNvSpPr txBox="1">
            <a:spLocks/>
          </p:cNvSpPr>
          <p:nvPr userDrawn="1"/>
        </p:nvSpPr>
        <p:spPr bwMode="auto">
          <a:xfrm>
            <a:off x="584199" y="2271259"/>
            <a:ext cx="5546725"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lvl1pPr marL="319088" indent="-319088" algn="l" rtl="0" eaLnBrk="0" fontAlgn="base" hangingPunct="0">
              <a:spcBef>
                <a:spcPts val="700"/>
              </a:spcBef>
              <a:spcAft>
                <a:spcPct val="0"/>
              </a:spcAft>
              <a:buClr>
                <a:schemeClr val="tx2"/>
              </a:buClr>
              <a:buSzPct val="60000"/>
              <a:buFont typeface="Arial" panose="020B0604020202020204" pitchFamily="34" charset="0"/>
              <a:buChar char="»"/>
              <a:defRPr sz="2800" kern="12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639763" indent="-273050" algn="l" rtl="0" eaLnBrk="0" fontAlgn="base" hangingPunct="0">
              <a:spcBef>
                <a:spcPts val="550"/>
              </a:spcBef>
              <a:spcAft>
                <a:spcPct val="0"/>
              </a:spcAft>
              <a:buClr>
                <a:schemeClr val="tx2"/>
              </a:buClr>
              <a:buSzPct val="70000"/>
              <a:buFont typeface="Arial" panose="020B0604020202020204" pitchFamily="34" charset="0"/>
              <a:buChar char="»"/>
              <a:defRPr sz="2600" kern="12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marL="914400" indent="-228600" algn="l" rtl="0" eaLnBrk="0" fontAlgn="base" hangingPunct="0">
              <a:spcBef>
                <a:spcPts val="500"/>
              </a:spcBef>
              <a:spcAft>
                <a:spcPct val="0"/>
              </a:spcAft>
              <a:buClr>
                <a:schemeClr val="tx2"/>
              </a:buClr>
              <a:buSzPct val="75000"/>
              <a:buFont typeface="Arial" panose="020B0604020202020204" pitchFamily="34" charset="0"/>
              <a:buChar char="»"/>
              <a:defRPr sz="2200" kern="1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marL="1371600" indent="-228600" algn="l" rtl="0" eaLnBrk="0" fontAlgn="base" hangingPunct="0">
              <a:spcBef>
                <a:spcPts val="400"/>
              </a:spcBef>
              <a:spcAft>
                <a:spcPct val="0"/>
              </a:spcAft>
              <a:buClr>
                <a:schemeClr val="tx2"/>
              </a:buClr>
              <a:buSzPct val="75000"/>
              <a:buFont typeface="Arial" panose="020B0604020202020204" pitchFamily="34" charset="0"/>
              <a:buChar char="»"/>
              <a:defRPr sz="2000" kern="12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marL="1828800" indent="-228600" algn="l" rtl="0" eaLnBrk="0" fontAlgn="base" hangingPunct="0">
              <a:spcBef>
                <a:spcPts val="400"/>
              </a:spcBef>
              <a:spcAft>
                <a:spcPct val="0"/>
              </a:spcAft>
              <a:buClr>
                <a:schemeClr val="tx2"/>
              </a:buClr>
              <a:buSzPct val="65000"/>
              <a:buFont typeface="Arial" panose="020B0604020202020204" pitchFamily="34" charset="0"/>
              <a:buChar char="»"/>
              <a:defRPr kern="1200">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eaLnBrk="1" hangingPunct="1">
              <a:lnSpc>
                <a:spcPct val="170000"/>
              </a:lnSpc>
              <a:buFont typeface="Arial" panose="020B0604020202020204" pitchFamily="34" charset="0"/>
              <a:buNone/>
              <a:defRPr/>
            </a:pPr>
            <a:r>
              <a:rPr lang="en-US" altLang="en-US" sz="3600" dirty="0">
                <a:solidFill>
                  <a:srgbClr val="FFFFFF"/>
                </a:solidFill>
              </a:rPr>
              <a:t>EDC designs, implements, and evaluates programs to improve education, health, and economic opportunity worldwide. Collaborating with both public and private partners, we strive for a world where all people are empowered to live healthy, productive lives.</a:t>
            </a:r>
          </a:p>
          <a:p>
            <a:pPr defTabSz="914400" eaLnBrk="1" hangingPunct="1">
              <a:defRPr/>
            </a:pPr>
            <a:endParaRPr lang="en-US" altLang="en-US" sz="2400" dirty="0">
              <a:solidFill>
                <a:schemeClr val="bg1">
                  <a:lumMod val="20000"/>
                  <a:lumOff val="80000"/>
                </a:schemeClr>
              </a:solidFill>
            </a:endParaRPr>
          </a:p>
        </p:txBody>
      </p:sp>
      <p:pic>
        <p:nvPicPr>
          <p:cNvPr id="4" name="Picture 32">
            <a:extLst>
              <a:ext uri="{FF2B5EF4-FFF2-40B4-BE49-F238E27FC236}">
                <a16:creationId xmlns:a16="http://schemas.microsoft.com/office/drawing/2014/main" id="{ED30A9D2-5488-4A46-BBF2-15F3DDFD21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99474" y="2082544"/>
            <a:ext cx="2540001"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544FB9E-48E3-43A8-A91B-F23C403956CD}"/>
              </a:ext>
            </a:extLst>
          </p:cNvPr>
          <p:cNvSpPr txBox="1">
            <a:spLocks/>
          </p:cNvSpPr>
          <p:nvPr userDrawn="1"/>
        </p:nvSpPr>
        <p:spPr bwMode="auto">
          <a:xfrm>
            <a:off x="584199" y="690109"/>
            <a:ext cx="73834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5000" b="1" kern="1200" cap="all" baseline="0">
                <a:solidFill>
                  <a:srgbClr val="1C2632"/>
                </a:solidFill>
                <a:latin typeface="Arial" charset="0"/>
                <a:ea typeface="Arial" charset="0"/>
                <a:cs typeface="Arial" charset="0"/>
              </a:defRPr>
            </a:lvl1pPr>
            <a:lvl2pPr algn="l" rtl="0" eaLnBrk="0" fontAlgn="base" hangingPunct="0">
              <a:spcBef>
                <a:spcPct val="0"/>
              </a:spcBef>
              <a:spcAft>
                <a:spcPct val="0"/>
              </a:spcAft>
              <a:defRPr sz="3200" b="1">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algn="l" rtl="0" eaLnBrk="0" fontAlgn="base" hangingPunct="0">
              <a:spcBef>
                <a:spcPct val="0"/>
              </a:spcBef>
              <a:spcAft>
                <a:spcPct val="0"/>
              </a:spcAft>
              <a:defRPr sz="3200" b="1">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algn="l" rtl="0" eaLnBrk="0" fontAlgn="base" hangingPunct="0">
              <a:spcBef>
                <a:spcPct val="0"/>
              </a:spcBef>
              <a:spcAft>
                <a:spcPct val="0"/>
              </a:spcAft>
              <a:defRPr sz="3200" b="1">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algn="l" rtl="0" eaLnBrk="0" fontAlgn="base" hangingPunct="0">
              <a:spcBef>
                <a:spcPct val="0"/>
              </a:spcBef>
              <a:spcAft>
                <a:spcPct val="0"/>
              </a:spcAft>
              <a:defRPr sz="3200" b="1">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457200" algn="l" rtl="0" eaLnBrk="1" fontAlgn="base" hangingPunct="1">
              <a:spcBef>
                <a:spcPct val="0"/>
              </a:spcBef>
              <a:spcAft>
                <a:spcPct val="0"/>
              </a:spcAft>
              <a:defRPr sz="3200">
                <a:solidFill>
                  <a:srgbClr val="3E404A"/>
                </a:solidFill>
                <a:latin typeface="Tw Cen MT" panose="020B0602020104020603" pitchFamily="34" charset="0"/>
              </a:defRPr>
            </a:lvl6pPr>
            <a:lvl7pPr marL="914400" algn="l" rtl="0" eaLnBrk="1" fontAlgn="base" hangingPunct="1">
              <a:spcBef>
                <a:spcPct val="0"/>
              </a:spcBef>
              <a:spcAft>
                <a:spcPct val="0"/>
              </a:spcAft>
              <a:defRPr sz="3200">
                <a:solidFill>
                  <a:srgbClr val="3E404A"/>
                </a:solidFill>
                <a:latin typeface="Tw Cen MT" panose="020B0602020104020603" pitchFamily="34" charset="0"/>
              </a:defRPr>
            </a:lvl7pPr>
            <a:lvl8pPr marL="1371600" algn="l" rtl="0" eaLnBrk="1" fontAlgn="base" hangingPunct="1">
              <a:spcBef>
                <a:spcPct val="0"/>
              </a:spcBef>
              <a:spcAft>
                <a:spcPct val="0"/>
              </a:spcAft>
              <a:defRPr sz="3200">
                <a:solidFill>
                  <a:srgbClr val="3E404A"/>
                </a:solidFill>
                <a:latin typeface="Tw Cen MT" panose="020B0602020104020603" pitchFamily="34" charset="0"/>
              </a:defRPr>
            </a:lvl8pPr>
            <a:lvl9pPr marL="1828800" algn="l" rtl="0" eaLnBrk="1" fontAlgn="base" hangingPunct="1">
              <a:spcBef>
                <a:spcPct val="0"/>
              </a:spcBef>
              <a:spcAft>
                <a:spcPct val="0"/>
              </a:spcAft>
              <a:defRPr sz="3200">
                <a:solidFill>
                  <a:srgbClr val="3E404A"/>
                </a:solidFill>
                <a:latin typeface="Tw Cen MT" panose="020B0602020104020603" pitchFamily="34" charset="0"/>
              </a:defRPr>
            </a:lvl9pPr>
          </a:lstStyle>
          <a:p>
            <a:pPr defTabSz="914400">
              <a:defRPr/>
            </a:pPr>
            <a:r>
              <a:rPr lang="en-US" sz="4000" dirty="0">
                <a:solidFill>
                  <a:srgbClr val="FFFFFF"/>
                </a:solidFill>
              </a:rPr>
              <a:t>Education Development Center (EDC)</a:t>
            </a:r>
          </a:p>
        </p:txBody>
      </p:sp>
      <p:sp>
        <p:nvSpPr>
          <p:cNvPr id="6" name="Rectangle 5">
            <a:extLst>
              <a:ext uri="{FF2B5EF4-FFF2-40B4-BE49-F238E27FC236}">
                <a16:creationId xmlns:a16="http://schemas.microsoft.com/office/drawing/2014/main" id="{BF71E217-D9DE-4A8F-8AC6-33373F0B9EA0}"/>
              </a:ext>
            </a:extLst>
          </p:cNvPr>
          <p:cNvSpPr/>
          <p:nvPr userDrawn="1"/>
        </p:nvSpPr>
        <p:spPr>
          <a:xfrm>
            <a:off x="0" y="5252131"/>
            <a:ext cx="9144000" cy="1622773"/>
          </a:xfrm>
          <a:prstGeom prst="rect">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35C0E792-911C-43BA-8AF1-3798288F0D66}"/>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482524" y="5406405"/>
            <a:ext cx="2875038" cy="1345975"/>
          </a:xfrm>
          <a:prstGeom prst="rect">
            <a:avLst/>
          </a:prstGeom>
        </p:spPr>
      </p:pic>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321425" y="5497996"/>
            <a:ext cx="2296101" cy="1131042"/>
          </a:xfrm>
          <a:prstGeom prst="rect">
            <a:avLst/>
          </a:prstGeom>
        </p:spPr>
      </p:pic>
      <p:sp>
        <p:nvSpPr>
          <p:cNvPr id="9" name="TextBox 8">
            <a:extLst>
              <a:ext uri="{FF2B5EF4-FFF2-40B4-BE49-F238E27FC236}">
                <a16:creationId xmlns:a16="http://schemas.microsoft.com/office/drawing/2014/main" id="{C2B583E2-5CCA-44F7-B594-AFEFCFC3BF11}"/>
              </a:ext>
            </a:extLst>
          </p:cNvPr>
          <p:cNvSpPr txBox="1"/>
          <p:nvPr userDrawn="1"/>
        </p:nvSpPr>
        <p:spPr>
          <a:xfrm>
            <a:off x="584200" y="4622544"/>
            <a:ext cx="2336800" cy="368300"/>
          </a:xfrm>
          <a:prstGeom prst="rect">
            <a:avLst/>
          </a:prstGeom>
          <a:noFill/>
        </p:spPr>
        <p:txBody>
          <a:bodyPr>
            <a:spAutoFit/>
          </a:bodyPr>
          <a:lstStyle/>
          <a:p>
            <a:pPr algn="l">
              <a:defRPr/>
            </a:pPr>
            <a:r>
              <a:rPr lang="en-US" b="1" dirty="0">
                <a:solidFill>
                  <a:srgbClr val="FFFFFF"/>
                </a:solidFill>
                <a:latin typeface="+mj-lt"/>
              </a:rPr>
              <a:t>www.edc.org</a:t>
            </a:r>
          </a:p>
        </p:txBody>
      </p:sp>
      <p:grpSp>
        <p:nvGrpSpPr>
          <p:cNvPr id="10" name="Group 9"/>
          <p:cNvGrpSpPr/>
          <p:nvPr userDrawn="1"/>
        </p:nvGrpSpPr>
        <p:grpSpPr>
          <a:xfrm>
            <a:off x="0" y="6845"/>
            <a:ext cx="9144000" cy="471368"/>
            <a:chOff x="0" y="0"/>
            <a:chExt cx="9144000" cy="471368"/>
          </a:xfrm>
        </p:grpSpPr>
        <p:sp>
          <p:nvSpPr>
            <p:cNvPr id="11" name="Freeform 1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2" name="Rectangle 11"/>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311538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FFFFFF"/>
        </a:solidFill>
        <a:effectLst/>
      </p:bgPr>
    </p:bg>
    <p:spTree>
      <p:nvGrpSpPr>
        <p:cNvPr id="1" name=""/>
        <p:cNvGrpSpPr/>
        <p:nvPr/>
      </p:nvGrpSpPr>
      <p:grpSpPr>
        <a:xfrm>
          <a:off x="0" y="0"/>
          <a:ext cx="0" cy="0"/>
          <a:chOff x="0" y="0"/>
          <a:chExt cx="0" cy="0"/>
        </a:xfrm>
      </p:grpSpPr>
      <p:pic>
        <p:nvPicPr>
          <p:cNvPr id="4" name="Picture 32">
            <a:extLst>
              <a:ext uri="{FF2B5EF4-FFF2-40B4-BE49-F238E27FC236}">
                <a16:creationId xmlns:a16="http://schemas.microsoft.com/office/drawing/2014/main" id="{ED30A9D2-5488-4A46-BBF2-15F3DDFD21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99474" y="1809750"/>
            <a:ext cx="2540001"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2B583E2-5CCA-44F7-B594-AFEFCFC3BF11}"/>
              </a:ext>
            </a:extLst>
          </p:cNvPr>
          <p:cNvSpPr txBox="1"/>
          <p:nvPr userDrawn="1"/>
        </p:nvSpPr>
        <p:spPr>
          <a:xfrm>
            <a:off x="584200" y="4622544"/>
            <a:ext cx="2336800" cy="368300"/>
          </a:xfrm>
          <a:prstGeom prst="rect">
            <a:avLst/>
          </a:prstGeom>
          <a:noFill/>
        </p:spPr>
        <p:txBody>
          <a:bodyPr>
            <a:spAutoFit/>
          </a:bodyPr>
          <a:lstStyle/>
          <a:p>
            <a:pPr algn="l">
              <a:defRPr/>
            </a:pPr>
            <a:r>
              <a:rPr lang="en-US" b="1" dirty="0">
                <a:solidFill>
                  <a:srgbClr val="FFFFFF"/>
                </a:solidFill>
                <a:latin typeface="+mj-lt"/>
              </a:rPr>
              <a:t>www.edc.org</a:t>
            </a:r>
          </a:p>
        </p:txBody>
      </p:sp>
      <p:pic>
        <p:nvPicPr>
          <p:cNvPr id="10" name="Picture 1">
            <a:extLst>
              <a:ext uri="{FF2B5EF4-FFF2-40B4-BE49-F238E27FC236}">
                <a16:creationId xmlns:a16="http://schemas.microsoft.com/office/drawing/2014/main" id="{88A34C7F-A265-4F30-A4EB-BE654F02ACDE}"/>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9894" t="470" r="17152" b="912"/>
          <a:stretch/>
        </p:blipFill>
        <p:spPr bwMode="auto">
          <a:xfrm>
            <a:off x="0" y="133351"/>
            <a:ext cx="9144000" cy="67246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A5946E18-8A15-45AD-B08B-10B859F4122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91009" y="758421"/>
            <a:ext cx="6896954" cy="111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C776287F-2FE9-4AE9-97B5-FBF3745CCAFA}"/>
              </a:ext>
            </a:extLst>
          </p:cNvPr>
          <p:cNvCxnSpPr/>
          <p:nvPr userDrawn="1"/>
        </p:nvCxnSpPr>
        <p:spPr>
          <a:xfrm>
            <a:off x="495299" y="3224213"/>
            <a:ext cx="317500" cy="0"/>
          </a:xfrm>
          <a:prstGeom prst="line">
            <a:avLst/>
          </a:prstGeom>
          <a:ln w="50800">
            <a:solidFill>
              <a:srgbClr val="0064A4"/>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2B583E2-5CCA-44F7-B594-AFEFCFC3BF11}"/>
              </a:ext>
            </a:extLst>
          </p:cNvPr>
          <p:cNvSpPr txBox="1"/>
          <p:nvPr userDrawn="1"/>
        </p:nvSpPr>
        <p:spPr>
          <a:xfrm>
            <a:off x="374648" y="5400078"/>
            <a:ext cx="2336800" cy="368300"/>
          </a:xfrm>
          <a:prstGeom prst="rect">
            <a:avLst/>
          </a:prstGeom>
          <a:noFill/>
        </p:spPr>
        <p:txBody>
          <a:bodyPr>
            <a:spAutoFit/>
          </a:bodyPr>
          <a:lstStyle/>
          <a:p>
            <a:pPr algn="l">
              <a:defRPr/>
            </a:pPr>
            <a:r>
              <a:rPr lang="en-US" b="1" dirty="0">
                <a:solidFill>
                  <a:srgbClr val="0064A4"/>
                </a:solidFill>
                <a:latin typeface="+mj-lt"/>
              </a:rPr>
              <a:t>www.sprc.org</a:t>
            </a:r>
          </a:p>
        </p:txBody>
      </p:sp>
      <p:cxnSp>
        <p:nvCxnSpPr>
          <p:cNvPr id="14" name="Straight Connector 13">
            <a:extLst>
              <a:ext uri="{FF2B5EF4-FFF2-40B4-BE49-F238E27FC236}">
                <a16:creationId xmlns:a16="http://schemas.microsoft.com/office/drawing/2014/main" id="{CA98289A-E531-44BA-B16B-922559583394}"/>
              </a:ext>
            </a:extLst>
          </p:cNvPr>
          <p:cNvCxnSpPr/>
          <p:nvPr userDrawn="1"/>
        </p:nvCxnSpPr>
        <p:spPr>
          <a:xfrm>
            <a:off x="873124" y="3224213"/>
            <a:ext cx="317500" cy="0"/>
          </a:xfrm>
          <a:prstGeom prst="line">
            <a:avLst/>
          </a:prstGeom>
          <a:ln w="50800">
            <a:solidFill>
              <a:srgbClr val="65B866"/>
            </a:solidFill>
          </a:ln>
          <a:effectLst/>
        </p:spPr>
        <p:style>
          <a:lnRef idx="2">
            <a:schemeClr val="accent1"/>
          </a:lnRef>
          <a:fillRef idx="0">
            <a:schemeClr val="accent1"/>
          </a:fillRef>
          <a:effectRef idx="1">
            <a:schemeClr val="accent1"/>
          </a:effectRef>
          <a:fontRef idx="minor">
            <a:schemeClr val="tx1"/>
          </a:fontRef>
        </p:style>
      </p:cxnSp>
      <p:sp>
        <p:nvSpPr>
          <p:cNvPr id="15" name="Text Placeholder 5">
            <a:extLst>
              <a:ext uri="{FF2B5EF4-FFF2-40B4-BE49-F238E27FC236}">
                <a16:creationId xmlns:a16="http://schemas.microsoft.com/office/drawing/2014/main" id="{9D443244-73D0-4594-81E7-390EA66DD2B4}"/>
              </a:ext>
            </a:extLst>
          </p:cNvPr>
          <p:cNvSpPr txBox="1">
            <a:spLocks/>
          </p:cNvSpPr>
          <p:nvPr userDrawn="1"/>
        </p:nvSpPr>
        <p:spPr bwMode="auto">
          <a:xfrm>
            <a:off x="371474" y="2006401"/>
            <a:ext cx="62880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684213" indent="-230188">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indent="-230188">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marL="1146175" indent="-231775">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marL="1255713" indent="-230188">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1712913" indent="-230188"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marL="2170113" indent="-230188"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marL="2627313" indent="-230188"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marL="3084513" indent="-230188"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 typeface="Arial" panose="020B0604020202020204" pitchFamily="34" charset="0"/>
              <a:buNone/>
            </a:pPr>
            <a:r>
              <a:rPr lang="en-US" altLang="en-US" sz="2700" dirty="0">
                <a:solidFill>
                  <a:schemeClr val="tx1"/>
                </a:solidFill>
              </a:rPr>
              <a:t>Suicide Prevention: </a:t>
            </a:r>
            <a:br>
              <a:rPr lang="en-US" altLang="en-US" sz="2700" b="1" dirty="0">
                <a:solidFill>
                  <a:schemeClr val="tx1"/>
                </a:solidFill>
              </a:rPr>
            </a:br>
            <a:r>
              <a:rPr lang="en-US" altLang="en-US" sz="2700" b="1" dirty="0">
                <a:solidFill>
                  <a:schemeClr val="tx1"/>
                </a:solidFill>
              </a:rPr>
              <a:t>We All Have a Role to Play</a:t>
            </a:r>
          </a:p>
        </p:txBody>
      </p:sp>
      <p:sp>
        <p:nvSpPr>
          <p:cNvPr id="16" name="Rectangle 4">
            <a:extLst>
              <a:ext uri="{FF2B5EF4-FFF2-40B4-BE49-F238E27FC236}">
                <a16:creationId xmlns:a16="http://schemas.microsoft.com/office/drawing/2014/main" id="{1906FAD9-3B1A-4E84-A777-9E4D47CF4F6E}"/>
              </a:ext>
            </a:extLst>
          </p:cNvPr>
          <p:cNvSpPr>
            <a:spLocks noChangeArrowheads="1"/>
          </p:cNvSpPr>
          <p:nvPr userDrawn="1"/>
        </p:nvSpPr>
        <p:spPr bwMode="auto">
          <a:xfrm>
            <a:off x="371474" y="3507656"/>
            <a:ext cx="2562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spcAft>
                <a:spcPts val="600"/>
              </a:spcAft>
              <a:buClrTx/>
              <a:buSzTx/>
              <a:buFontTx/>
              <a:buNone/>
            </a:pPr>
            <a:r>
              <a:rPr lang="en-US" altLang="en-US" sz="1800" dirty="0"/>
              <a:t>The nation’s only federally supported </a:t>
            </a:r>
            <a:br>
              <a:rPr lang="en-US" altLang="en-US" sz="1800" dirty="0"/>
            </a:br>
            <a:r>
              <a:rPr lang="en-US" altLang="en-US" sz="1800" dirty="0"/>
              <a:t>resource center devoted to advancing the National Strategy for Suicide Prevention.</a:t>
            </a:r>
          </a:p>
        </p:txBody>
      </p:sp>
      <p:pic>
        <p:nvPicPr>
          <p:cNvPr id="21" name="Picture 2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43253" y="6004374"/>
            <a:ext cx="1285102" cy="633031"/>
          </a:xfrm>
          <a:prstGeom prst="rect">
            <a:avLst/>
          </a:prstGeom>
        </p:spPr>
      </p:pic>
      <p:grpSp>
        <p:nvGrpSpPr>
          <p:cNvPr id="22" name="Group 21"/>
          <p:cNvGrpSpPr/>
          <p:nvPr userDrawn="1"/>
        </p:nvGrpSpPr>
        <p:grpSpPr>
          <a:xfrm>
            <a:off x="0" y="-5265"/>
            <a:ext cx="9144000" cy="471368"/>
            <a:chOff x="0" y="0"/>
            <a:chExt cx="9144000" cy="471368"/>
          </a:xfrm>
        </p:grpSpPr>
        <p:sp>
          <p:nvSpPr>
            <p:cNvPr id="23" name="Freeform 22"/>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24" name="Rectangle 23"/>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5" name="Picture 24"/>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219007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Blank">
    <p:bg>
      <p:bgPr>
        <a:solidFill>
          <a:srgbClr val="FFFFFF"/>
        </a:solidFill>
        <a:effectLst/>
      </p:bgPr>
    </p:bg>
    <p:spTree>
      <p:nvGrpSpPr>
        <p:cNvPr id="1" name=""/>
        <p:cNvGrpSpPr/>
        <p:nvPr/>
      </p:nvGrpSpPr>
      <p:grpSpPr>
        <a:xfrm>
          <a:off x="0" y="0"/>
          <a:ext cx="0" cy="0"/>
          <a:chOff x="0" y="0"/>
          <a:chExt cx="0" cy="0"/>
        </a:xfrm>
      </p:grpSpPr>
      <p:pic>
        <p:nvPicPr>
          <p:cNvPr id="4" name="Picture 32">
            <a:extLst>
              <a:ext uri="{FF2B5EF4-FFF2-40B4-BE49-F238E27FC236}">
                <a16:creationId xmlns:a16="http://schemas.microsoft.com/office/drawing/2014/main" id="{ED30A9D2-5488-4A46-BBF2-15F3DDFD21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99474" y="1809750"/>
            <a:ext cx="2540001"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2B583E2-5CCA-44F7-B594-AFEFCFC3BF11}"/>
              </a:ext>
            </a:extLst>
          </p:cNvPr>
          <p:cNvSpPr txBox="1"/>
          <p:nvPr userDrawn="1"/>
        </p:nvSpPr>
        <p:spPr>
          <a:xfrm>
            <a:off x="584200" y="4622544"/>
            <a:ext cx="2336800" cy="368300"/>
          </a:xfrm>
          <a:prstGeom prst="rect">
            <a:avLst/>
          </a:prstGeom>
          <a:noFill/>
        </p:spPr>
        <p:txBody>
          <a:bodyPr>
            <a:spAutoFit/>
          </a:bodyPr>
          <a:lstStyle/>
          <a:p>
            <a:pPr algn="l">
              <a:defRPr/>
            </a:pPr>
            <a:r>
              <a:rPr lang="en-US" b="1" dirty="0">
                <a:solidFill>
                  <a:srgbClr val="FFFFFF"/>
                </a:solidFill>
                <a:latin typeface="+mj-lt"/>
              </a:rPr>
              <a:t>www.edc.org</a:t>
            </a:r>
          </a:p>
        </p:txBody>
      </p:sp>
      <p:pic>
        <p:nvPicPr>
          <p:cNvPr id="22" name="Picture 2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2481" y="490148"/>
            <a:ext cx="8579038" cy="5979983"/>
          </a:xfrm>
          <a:prstGeom prst="rect">
            <a:avLst/>
          </a:prstGeom>
        </p:spPr>
      </p:pic>
      <p:sp>
        <p:nvSpPr>
          <p:cNvPr id="13" name="TextBox 12">
            <a:extLst>
              <a:ext uri="{FF2B5EF4-FFF2-40B4-BE49-F238E27FC236}">
                <a16:creationId xmlns:a16="http://schemas.microsoft.com/office/drawing/2014/main" id="{C2B583E2-5CCA-44F7-B594-AFEFCFC3BF11}"/>
              </a:ext>
            </a:extLst>
          </p:cNvPr>
          <p:cNvSpPr txBox="1"/>
          <p:nvPr userDrawn="1"/>
        </p:nvSpPr>
        <p:spPr>
          <a:xfrm>
            <a:off x="4826738" y="465654"/>
            <a:ext cx="2336800" cy="368300"/>
          </a:xfrm>
          <a:prstGeom prst="rect">
            <a:avLst/>
          </a:prstGeom>
          <a:noFill/>
        </p:spPr>
        <p:txBody>
          <a:bodyPr>
            <a:spAutoFit/>
          </a:bodyPr>
          <a:lstStyle/>
          <a:p>
            <a:pPr algn="l">
              <a:defRPr/>
            </a:pPr>
            <a:r>
              <a:rPr lang="en-US" b="1" dirty="0">
                <a:solidFill>
                  <a:srgbClr val="0064A4"/>
                </a:solidFill>
                <a:latin typeface="+mj-lt"/>
              </a:rPr>
              <a:t>www.sprc.org</a:t>
            </a:r>
          </a:p>
        </p:txBody>
      </p:sp>
      <p:grpSp>
        <p:nvGrpSpPr>
          <p:cNvPr id="17" name="Group 16"/>
          <p:cNvGrpSpPr/>
          <p:nvPr userDrawn="1"/>
        </p:nvGrpSpPr>
        <p:grpSpPr>
          <a:xfrm>
            <a:off x="0" y="6845"/>
            <a:ext cx="9144000" cy="471368"/>
            <a:chOff x="0" y="0"/>
            <a:chExt cx="9144000" cy="471368"/>
          </a:xfrm>
        </p:grpSpPr>
        <p:sp>
          <p:nvSpPr>
            <p:cNvPr id="18" name="Freeform 1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9" name="Rectangle 1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3" name="Rectangle 22"/>
          <p:cNvSpPr/>
          <p:nvPr userDrawn="1"/>
        </p:nvSpPr>
        <p:spPr>
          <a:xfrm>
            <a:off x="3508744" y="833954"/>
            <a:ext cx="431321" cy="215660"/>
          </a:xfrm>
          <a:prstGeom prst="rect">
            <a:avLst/>
          </a:prstGeom>
          <a:noFill/>
          <a:ln w="635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0457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9F3DD"/>
        </a:solidFill>
        <a:effectLst/>
      </p:bgPr>
    </p:bg>
    <p:spTree>
      <p:nvGrpSpPr>
        <p:cNvPr id="1" name=""/>
        <p:cNvGrpSpPr/>
        <p:nvPr/>
      </p:nvGrpSpPr>
      <p:grpSpPr>
        <a:xfrm>
          <a:off x="0" y="0"/>
          <a:ext cx="0" cy="0"/>
          <a:chOff x="0" y="0"/>
          <a:chExt cx="0" cy="0"/>
        </a:xfrm>
      </p:grpSpPr>
      <p:pic>
        <p:nvPicPr>
          <p:cNvPr id="4" name="Picture 32">
            <a:extLst>
              <a:ext uri="{FF2B5EF4-FFF2-40B4-BE49-F238E27FC236}">
                <a16:creationId xmlns:a16="http://schemas.microsoft.com/office/drawing/2014/main" id="{ED30A9D2-5488-4A46-BBF2-15F3DDFD211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99474" y="1809750"/>
            <a:ext cx="2540001"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2B583E2-5CCA-44F7-B594-AFEFCFC3BF11}"/>
              </a:ext>
            </a:extLst>
          </p:cNvPr>
          <p:cNvSpPr txBox="1"/>
          <p:nvPr userDrawn="1"/>
        </p:nvSpPr>
        <p:spPr>
          <a:xfrm>
            <a:off x="584200" y="4622544"/>
            <a:ext cx="2336800" cy="368300"/>
          </a:xfrm>
          <a:prstGeom prst="rect">
            <a:avLst/>
          </a:prstGeom>
          <a:noFill/>
        </p:spPr>
        <p:txBody>
          <a:bodyPr>
            <a:spAutoFit/>
          </a:bodyPr>
          <a:lstStyle/>
          <a:p>
            <a:pPr algn="l">
              <a:defRPr/>
            </a:pPr>
            <a:r>
              <a:rPr lang="en-US" b="1" dirty="0">
                <a:solidFill>
                  <a:srgbClr val="FFFFFF"/>
                </a:solidFill>
                <a:latin typeface="+mj-lt"/>
              </a:rPr>
              <a:t>www.edc.org</a:t>
            </a:r>
          </a:p>
        </p:txBody>
      </p:sp>
      <p:grpSp>
        <p:nvGrpSpPr>
          <p:cNvPr id="17" name="Group 16"/>
          <p:cNvGrpSpPr/>
          <p:nvPr userDrawn="1"/>
        </p:nvGrpSpPr>
        <p:grpSpPr>
          <a:xfrm>
            <a:off x="0" y="0"/>
            <a:ext cx="9144000" cy="471368"/>
            <a:chOff x="0" y="0"/>
            <a:chExt cx="9144000" cy="471368"/>
          </a:xfrm>
        </p:grpSpPr>
        <p:sp>
          <p:nvSpPr>
            <p:cNvPr id="18" name="Freeform 1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9" name="Rectangle 1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22" name="Picture 2" descr="\\Legolas\samoc_mdms\SAMHSA OC MDMS\Task 2 - Publications Support\2.4 Marketing Package\Branding Concepts\PowerPoint\PPT Template.jpg">
            <a:extLst>
              <a:ext uri="{FF2B5EF4-FFF2-40B4-BE49-F238E27FC236}">
                <a16:creationId xmlns:a16="http://schemas.microsoft.com/office/drawing/2014/main" id="{A1272907-71B3-4AEA-B17B-5C52AF27D4E2}"/>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198487" y="721744"/>
            <a:ext cx="8747026" cy="576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732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a:off x="-5" y="3071373"/>
            <a:ext cx="9144000" cy="1952858"/>
          </a:xfrm>
          <a:prstGeom prst="rect">
            <a:avLst/>
          </a:prstGeom>
          <a:solidFill>
            <a:srgbClr val="7D828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3CB07BC-642F-43AB-8D7B-FAE08178ADCA}"/>
              </a:ext>
            </a:extLst>
          </p:cNvPr>
          <p:cNvSpPr txBox="1"/>
          <p:nvPr userDrawn="1"/>
        </p:nvSpPr>
        <p:spPr>
          <a:xfrm>
            <a:off x="770839" y="3497339"/>
            <a:ext cx="7602311" cy="1384904"/>
          </a:xfrm>
          <a:prstGeom prst="rect">
            <a:avLst/>
          </a:prstGeom>
          <a:noFill/>
        </p:spPr>
        <p:txBody>
          <a:bodyPr wrap="none" lIns="91350" tIns="91350" rIns="0" bIns="0" anchor="b">
            <a:spAutoFit/>
          </a:bodyPr>
          <a:lstStyle/>
          <a:p>
            <a:pPr algn="ctr" defTabSz="913501" eaLnBrk="1" fontAlgn="auto" hangingPunct="1">
              <a:spcBef>
                <a:spcPts val="0"/>
              </a:spcBef>
              <a:spcAft>
                <a:spcPts val="0"/>
              </a:spcAft>
              <a:defRPr/>
            </a:pPr>
            <a:r>
              <a:rPr lang="en-US" sz="2800" b="1" dirty="0">
                <a:solidFill>
                  <a:srgbClr val="FFFFFF"/>
                </a:solidFill>
                <a:latin typeface="+mj-lt"/>
                <a:ea typeface="+mn-ea"/>
              </a:rPr>
              <a:t>The Public-Private</a:t>
            </a:r>
            <a:r>
              <a:rPr lang="en-US" sz="2800" b="1" baseline="0" dirty="0">
                <a:solidFill>
                  <a:srgbClr val="FFFFFF"/>
                </a:solidFill>
                <a:latin typeface="+mj-lt"/>
                <a:ea typeface="+mn-ea"/>
              </a:rPr>
              <a:t> Partnership Advancing </a:t>
            </a:r>
          </a:p>
          <a:p>
            <a:pPr algn="ctr" defTabSz="913501" eaLnBrk="1" fontAlgn="auto" hangingPunct="1">
              <a:spcBef>
                <a:spcPts val="0"/>
              </a:spcBef>
              <a:spcAft>
                <a:spcPts val="0"/>
              </a:spcAft>
              <a:defRPr/>
            </a:pPr>
            <a:r>
              <a:rPr lang="en-US" sz="2800" b="1" baseline="0" dirty="0">
                <a:solidFill>
                  <a:srgbClr val="FFFFFF"/>
                </a:solidFill>
                <a:latin typeface="+mj-lt"/>
                <a:ea typeface="+mn-ea"/>
              </a:rPr>
              <a:t>the National Strategy for Suicide Prevention</a:t>
            </a:r>
            <a:endParaRPr lang="en-US" sz="2800" b="1" dirty="0">
              <a:solidFill>
                <a:srgbClr val="FFFFFF"/>
              </a:solidFill>
              <a:latin typeface="+mj-lt"/>
              <a:ea typeface="+mn-ea"/>
            </a:endParaRPr>
          </a:p>
          <a:p>
            <a:pPr algn="ctr" defTabSz="913501" eaLnBrk="1" fontAlgn="auto" hangingPunct="1">
              <a:spcBef>
                <a:spcPts val="0"/>
              </a:spcBef>
              <a:spcAft>
                <a:spcPts val="0"/>
              </a:spcAft>
              <a:defRPr/>
            </a:pPr>
            <a:endParaRPr lang="en-US" sz="2800" b="1" dirty="0">
              <a:solidFill>
                <a:srgbClr val="FFFFFF"/>
              </a:solidFill>
              <a:latin typeface="Calibri"/>
              <a:ea typeface="+mn-ea"/>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42786" y="542786"/>
            <a:ext cx="3858421" cy="2069068"/>
          </a:xfrm>
          <a:prstGeom prst="rect">
            <a:avLst/>
          </a:prstGeom>
        </p:spPr>
      </p:pic>
      <p:sp>
        <p:nvSpPr>
          <p:cNvPr id="28" name="Rectangle 27"/>
          <p:cNvSpPr/>
          <p:nvPr userDrawn="1"/>
        </p:nvSpPr>
        <p:spPr>
          <a:xfrm>
            <a:off x="-2" y="5024231"/>
            <a:ext cx="9144000" cy="1833770"/>
          </a:xfrm>
          <a:prstGeom prst="rect">
            <a:avLst/>
          </a:prstGeom>
          <a:solidFill>
            <a:srgbClr val="1271A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a:ext>
            </a:extLst>
          </a:blip>
          <a:srcRect r="-7362"/>
          <a:stretch/>
        </p:blipFill>
        <p:spPr>
          <a:xfrm>
            <a:off x="6859888" y="4740254"/>
            <a:ext cx="1898685" cy="1769587"/>
          </a:xfrm>
          <a:prstGeom prst="rect">
            <a:avLst/>
          </a:prstGeom>
        </p:spPr>
      </p:pic>
      <p:pic>
        <p:nvPicPr>
          <p:cNvPr id="29" name="Picture 2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6609" y="5709225"/>
            <a:ext cx="1285102" cy="633031"/>
          </a:xfrm>
          <a:prstGeom prst="rect">
            <a:avLst/>
          </a:prstGeom>
        </p:spPr>
      </p:pic>
    </p:spTree>
    <p:extLst>
      <p:ext uri="{BB962C8B-B14F-4D97-AF65-F5344CB8AC3E}">
        <p14:creationId xmlns:p14="http://schemas.microsoft.com/office/powerpoint/2010/main" val="148438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10051" y="4181265"/>
            <a:ext cx="3101986" cy="1663432"/>
          </a:xfrm>
          <a:prstGeom prst="rect">
            <a:avLst/>
          </a:prstGeom>
        </p:spPr>
      </p:pic>
      <p:sp>
        <p:nvSpPr>
          <p:cNvPr id="8" name="TextBox 7">
            <a:extLst>
              <a:ext uri="{FF2B5EF4-FFF2-40B4-BE49-F238E27FC236}">
                <a16:creationId xmlns:a16="http://schemas.microsoft.com/office/drawing/2014/main" id="{83CB07BC-642F-43AB-8D7B-FAE08178ADCA}"/>
              </a:ext>
            </a:extLst>
          </p:cNvPr>
          <p:cNvSpPr txBox="1"/>
          <p:nvPr userDrawn="1"/>
        </p:nvSpPr>
        <p:spPr>
          <a:xfrm>
            <a:off x="328211" y="645827"/>
            <a:ext cx="7983826" cy="892461"/>
          </a:xfrm>
          <a:prstGeom prst="rect">
            <a:avLst/>
          </a:prstGeom>
          <a:solidFill>
            <a:srgbClr val="FFFFFF"/>
          </a:solidFill>
        </p:spPr>
        <p:txBody>
          <a:bodyPr wrap="none" lIns="91350" tIns="91350" rIns="0" bIns="0" anchor="b">
            <a:spAutoFit/>
          </a:bodyPr>
          <a:lstStyle/>
          <a:p>
            <a:pPr defTabSz="913501" eaLnBrk="1" fontAlgn="auto" hangingPunct="1">
              <a:spcBef>
                <a:spcPts val="0"/>
              </a:spcBef>
              <a:spcAft>
                <a:spcPts val="0"/>
              </a:spcAft>
              <a:defRPr/>
            </a:pPr>
            <a:r>
              <a:rPr lang="en-US" sz="2800" b="1" dirty="0">
                <a:solidFill>
                  <a:schemeClr val="accent1"/>
                </a:solidFill>
                <a:latin typeface="+mj-lt"/>
                <a:ea typeface="+mn-ea"/>
              </a:rPr>
              <a:t>2012 National Strategy for Suicide Prevention:</a:t>
            </a:r>
          </a:p>
          <a:p>
            <a:pPr defTabSz="913501" eaLnBrk="1" fontAlgn="auto" hangingPunct="1">
              <a:spcBef>
                <a:spcPts val="0"/>
              </a:spcBef>
              <a:spcAft>
                <a:spcPts val="0"/>
              </a:spcAft>
              <a:defRPr/>
            </a:pPr>
            <a:endParaRPr lang="en-US" sz="2400" b="1" dirty="0">
              <a:solidFill>
                <a:srgbClr val="C00000"/>
              </a:solidFill>
              <a:latin typeface="Calibri"/>
              <a:ea typeface="+mn-ea"/>
            </a:endParaRPr>
          </a:p>
        </p:txBody>
      </p:sp>
      <p:sp>
        <p:nvSpPr>
          <p:cNvPr id="9" name="TextBox 8">
            <a:extLst>
              <a:ext uri="{FF2B5EF4-FFF2-40B4-BE49-F238E27FC236}">
                <a16:creationId xmlns:a16="http://schemas.microsoft.com/office/drawing/2014/main" id="{7B9A4563-D199-40AA-8E10-8B2ED9B77937}"/>
              </a:ext>
            </a:extLst>
          </p:cNvPr>
          <p:cNvSpPr txBox="1"/>
          <p:nvPr userDrawn="1"/>
        </p:nvSpPr>
        <p:spPr>
          <a:xfrm>
            <a:off x="328211" y="1438663"/>
            <a:ext cx="5872162" cy="554038"/>
          </a:xfrm>
          <a:prstGeom prst="rect">
            <a:avLst/>
          </a:prstGeom>
          <a:solidFill>
            <a:srgbClr val="FFFFFF"/>
          </a:solidFill>
        </p:spPr>
        <p:txBody>
          <a:bodyPr lIns="91350" tIns="0" rIns="91350" bIns="0">
            <a:spAutoFit/>
          </a:bodyPr>
          <a:lstStyle/>
          <a:p>
            <a:pPr defTabSz="913501" eaLnBrk="1" fontAlgn="auto" hangingPunct="1">
              <a:spcBef>
                <a:spcPts val="0"/>
              </a:spcBef>
              <a:spcAft>
                <a:spcPts val="0"/>
              </a:spcAft>
              <a:defRPr/>
            </a:pPr>
            <a:r>
              <a:rPr lang="en-US" b="1" dirty="0">
                <a:solidFill>
                  <a:schemeClr val="tx1"/>
                </a:solidFill>
                <a:latin typeface="+mj-lt"/>
                <a:ea typeface="+mn-ea"/>
              </a:rPr>
              <a:t>GOALS AND OBJECTIVES FOR ACTION</a:t>
            </a:r>
          </a:p>
          <a:p>
            <a:pPr defTabSz="913501" eaLnBrk="1" fontAlgn="auto" hangingPunct="1">
              <a:spcBef>
                <a:spcPts val="0"/>
              </a:spcBef>
              <a:spcAft>
                <a:spcPts val="0"/>
              </a:spcAft>
              <a:defRPr/>
            </a:pPr>
            <a:endParaRPr lang="en-US" b="1" dirty="0">
              <a:solidFill>
                <a:prstClr val="black"/>
              </a:solidFill>
              <a:latin typeface="Arial Narrow" pitchFamily="34" charset="0"/>
              <a:ea typeface="+mn-ea"/>
            </a:endParaRPr>
          </a:p>
        </p:txBody>
      </p:sp>
      <p:sp>
        <p:nvSpPr>
          <p:cNvPr id="10" name="TextBox 9">
            <a:extLst>
              <a:ext uri="{FF2B5EF4-FFF2-40B4-BE49-F238E27FC236}">
                <a16:creationId xmlns:a16="http://schemas.microsoft.com/office/drawing/2014/main" id="{E103CB94-B0C5-4F30-923F-B22393E620EA}"/>
              </a:ext>
            </a:extLst>
          </p:cNvPr>
          <p:cNvSpPr txBox="1"/>
          <p:nvPr userDrawn="1"/>
        </p:nvSpPr>
        <p:spPr>
          <a:xfrm>
            <a:off x="328211" y="1992701"/>
            <a:ext cx="8225239" cy="307684"/>
          </a:xfrm>
          <a:prstGeom prst="rect">
            <a:avLst/>
          </a:prstGeom>
          <a:noFill/>
        </p:spPr>
        <p:txBody>
          <a:bodyPr wrap="square" lIns="91350" tIns="45674" rIns="91350" bIns="45674">
            <a:spAutoFit/>
          </a:bodyPr>
          <a:lstStyle/>
          <a:p>
            <a:pPr defTabSz="913501" eaLnBrk="1" fontAlgn="auto" hangingPunct="1">
              <a:spcBef>
                <a:spcPts val="0"/>
              </a:spcBef>
              <a:spcAft>
                <a:spcPts val="0"/>
              </a:spcAft>
              <a:defRPr/>
            </a:pPr>
            <a:r>
              <a:rPr lang="en-US" sz="1400" b="1" dirty="0">
                <a:solidFill>
                  <a:schemeClr val="tx1"/>
                </a:solidFill>
                <a:latin typeface="+mn-lt"/>
                <a:ea typeface="+mn-ea"/>
              </a:rPr>
              <a:t>A report of the U.S. Surgeon General</a:t>
            </a:r>
            <a:r>
              <a:rPr lang="en-US" sz="1400" b="1" baseline="0" dirty="0">
                <a:solidFill>
                  <a:schemeClr val="tx1"/>
                </a:solidFill>
                <a:latin typeface="+mn-lt"/>
                <a:ea typeface="+mn-ea"/>
              </a:rPr>
              <a:t> </a:t>
            </a:r>
            <a:r>
              <a:rPr lang="en-US" sz="1400" b="1" dirty="0">
                <a:solidFill>
                  <a:schemeClr val="tx1"/>
                </a:solidFill>
                <a:latin typeface="+mn-lt"/>
                <a:ea typeface="+mn-ea"/>
              </a:rPr>
              <a:t>and of the National Action Alliance for Suicide Prevention</a:t>
            </a:r>
          </a:p>
        </p:txBody>
      </p:sp>
      <p:sp>
        <p:nvSpPr>
          <p:cNvPr id="16" name="Hexagon 15"/>
          <p:cNvSpPr/>
          <p:nvPr userDrawn="1"/>
        </p:nvSpPr>
        <p:spPr>
          <a:xfrm>
            <a:off x="419100" y="2937509"/>
            <a:ext cx="628650" cy="504825"/>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103CB94-B0C5-4F30-923F-B22393E620EA}"/>
              </a:ext>
            </a:extLst>
          </p:cNvPr>
          <p:cNvSpPr txBox="1"/>
          <p:nvPr userDrawn="1"/>
        </p:nvSpPr>
        <p:spPr>
          <a:xfrm>
            <a:off x="733425" y="2794978"/>
            <a:ext cx="5113337" cy="871941"/>
          </a:xfrm>
          <a:prstGeom prst="rect">
            <a:avLst/>
          </a:prstGeom>
          <a:noFill/>
        </p:spPr>
        <p:txBody>
          <a:bodyPr lIns="91350" tIns="45674" rIns="91350" bIns="45674">
            <a:spAutoFit/>
          </a:bodyPr>
          <a:lstStyle/>
          <a:p>
            <a:pPr marL="412161" lvl="1" algn="l" defTabSz="824789">
              <a:lnSpc>
                <a:spcPct val="150000"/>
              </a:lnSpc>
              <a:defRPr/>
            </a:pPr>
            <a:r>
              <a:rPr lang="en-US" dirty="0">
                <a:solidFill>
                  <a:schemeClr val="tx1"/>
                </a:solidFill>
                <a:latin typeface="Arial" pitchFamily="-105" charset="0"/>
                <a:ea typeface="+mn-ea"/>
              </a:rPr>
              <a:t>Promote suicide prevention as a core component of health care services.</a:t>
            </a:r>
          </a:p>
        </p:txBody>
      </p:sp>
      <p:sp>
        <p:nvSpPr>
          <p:cNvPr id="20" name="Hexagon 19"/>
          <p:cNvSpPr/>
          <p:nvPr userDrawn="1"/>
        </p:nvSpPr>
        <p:spPr>
          <a:xfrm>
            <a:off x="460256" y="4450809"/>
            <a:ext cx="628650" cy="504825"/>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103CB94-B0C5-4F30-923F-B22393E620EA}"/>
              </a:ext>
            </a:extLst>
          </p:cNvPr>
          <p:cNvSpPr txBox="1"/>
          <p:nvPr userDrawn="1"/>
        </p:nvSpPr>
        <p:spPr>
          <a:xfrm>
            <a:off x="824151" y="4161513"/>
            <a:ext cx="4010025" cy="1702937"/>
          </a:xfrm>
          <a:prstGeom prst="rect">
            <a:avLst/>
          </a:prstGeom>
          <a:noFill/>
        </p:spPr>
        <p:txBody>
          <a:bodyPr wrap="square" lIns="91350" tIns="45674" rIns="91350" bIns="45674">
            <a:spAutoFit/>
          </a:bodyPr>
          <a:lstStyle/>
          <a:p>
            <a:pPr marL="412161" lvl="1" defTabSz="824789">
              <a:lnSpc>
                <a:spcPct val="150000"/>
              </a:lnSpc>
              <a:defRPr/>
            </a:pPr>
            <a:r>
              <a:rPr lang="en-US" dirty="0">
                <a:solidFill>
                  <a:schemeClr val="tx1"/>
                </a:solidFill>
                <a:latin typeface="Arial" pitchFamily="-105" charset="0"/>
                <a:ea typeface="+mn-ea"/>
              </a:rPr>
              <a:t>Promote and implement effective clinical and professional practices for assessing and treating those at risk for suicidal behaviors.</a:t>
            </a:r>
          </a:p>
        </p:txBody>
      </p:sp>
      <p:sp>
        <p:nvSpPr>
          <p:cNvPr id="22" name="TextBox 21">
            <a:extLst>
              <a:ext uri="{FF2B5EF4-FFF2-40B4-BE49-F238E27FC236}">
                <a16:creationId xmlns:a16="http://schemas.microsoft.com/office/drawing/2014/main" id="{83CB07BC-642F-43AB-8D7B-FAE08178ADCA}"/>
              </a:ext>
            </a:extLst>
          </p:cNvPr>
          <p:cNvSpPr txBox="1"/>
          <p:nvPr userDrawn="1"/>
        </p:nvSpPr>
        <p:spPr>
          <a:xfrm>
            <a:off x="560387" y="2893084"/>
            <a:ext cx="263764" cy="830906"/>
          </a:xfrm>
          <a:prstGeom prst="rect">
            <a:avLst/>
          </a:prstGeom>
          <a:noFill/>
        </p:spPr>
        <p:txBody>
          <a:bodyPr wrap="none" lIns="91350" tIns="91350" rIns="0" bIns="0" anchor="b">
            <a:spAutoFit/>
          </a:bodyPr>
          <a:lstStyle/>
          <a:p>
            <a:pPr defTabSz="913501" eaLnBrk="1" fontAlgn="auto" hangingPunct="1">
              <a:spcBef>
                <a:spcPts val="0"/>
              </a:spcBef>
              <a:spcAft>
                <a:spcPts val="0"/>
              </a:spcAft>
              <a:defRPr/>
            </a:pPr>
            <a:r>
              <a:rPr lang="en-US" sz="2400" b="1" dirty="0">
                <a:solidFill>
                  <a:srgbClr val="FFFFFF"/>
                </a:solidFill>
                <a:latin typeface="+mj-lt"/>
                <a:ea typeface="+mn-ea"/>
              </a:rPr>
              <a:t>8</a:t>
            </a:r>
          </a:p>
          <a:p>
            <a:pPr defTabSz="913501" eaLnBrk="1" fontAlgn="auto" hangingPunct="1">
              <a:spcBef>
                <a:spcPts val="0"/>
              </a:spcBef>
              <a:spcAft>
                <a:spcPts val="0"/>
              </a:spcAft>
              <a:defRPr/>
            </a:pPr>
            <a:endParaRPr lang="en-US" sz="2400" b="1" dirty="0">
              <a:solidFill>
                <a:srgbClr val="C00000"/>
              </a:solidFill>
              <a:latin typeface="Calibri"/>
              <a:ea typeface="+mn-ea"/>
            </a:endParaRPr>
          </a:p>
        </p:txBody>
      </p:sp>
      <p:sp>
        <p:nvSpPr>
          <p:cNvPr id="23" name="TextBox 22">
            <a:extLst>
              <a:ext uri="{FF2B5EF4-FFF2-40B4-BE49-F238E27FC236}">
                <a16:creationId xmlns:a16="http://schemas.microsoft.com/office/drawing/2014/main" id="{83CB07BC-642F-43AB-8D7B-FAE08178ADCA}"/>
              </a:ext>
            </a:extLst>
          </p:cNvPr>
          <p:cNvSpPr txBox="1"/>
          <p:nvPr userDrawn="1"/>
        </p:nvSpPr>
        <p:spPr>
          <a:xfrm>
            <a:off x="601543" y="4406384"/>
            <a:ext cx="263764" cy="830906"/>
          </a:xfrm>
          <a:prstGeom prst="rect">
            <a:avLst/>
          </a:prstGeom>
          <a:noFill/>
        </p:spPr>
        <p:txBody>
          <a:bodyPr wrap="none" lIns="91350" tIns="91350" rIns="0" bIns="0" anchor="b">
            <a:spAutoFit/>
          </a:bodyPr>
          <a:lstStyle/>
          <a:p>
            <a:pPr defTabSz="913501" eaLnBrk="1" fontAlgn="auto" hangingPunct="1">
              <a:spcBef>
                <a:spcPts val="0"/>
              </a:spcBef>
              <a:spcAft>
                <a:spcPts val="0"/>
              </a:spcAft>
              <a:defRPr/>
            </a:pPr>
            <a:r>
              <a:rPr lang="en-US" sz="2400" b="1" dirty="0">
                <a:solidFill>
                  <a:srgbClr val="FFFFFF"/>
                </a:solidFill>
                <a:latin typeface="+mj-lt"/>
                <a:ea typeface="+mn-ea"/>
              </a:rPr>
              <a:t>9</a:t>
            </a:r>
          </a:p>
          <a:p>
            <a:pPr defTabSz="913501" eaLnBrk="1" fontAlgn="auto" hangingPunct="1">
              <a:spcBef>
                <a:spcPts val="0"/>
              </a:spcBef>
              <a:spcAft>
                <a:spcPts val="0"/>
              </a:spcAft>
              <a:defRPr/>
            </a:pPr>
            <a:endParaRPr lang="en-US" sz="2400" b="1" dirty="0">
              <a:solidFill>
                <a:srgbClr val="C00000"/>
              </a:solidFill>
              <a:latin typeface="Calibri"/>
              <a:ea typeface="+mn-ea"/>
            </a:endParaRPr>
          </a:p>
        </p:txBody>
      </p:sp>
    </p:spTree>
    <p:extLst>
      <p:ext uri="{BB962C8B-B14F-4D97-AF65-F5344CB8AC3E}">
        <p14:creationId xmlns:p14="http://schemas.microsoft.com/office/powerpoint/2010/main" val="388070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0" name="Text Placeholder 2"/>
          <p:cNvSpPr>
            <a:spLocks noGrp="1"/>
          </p:cNvSpPr>
          <p:nvPr>
            <p:ph idx="1"/>
          </p:nvPr>
        </p:nvSpPr>
        <p:spPr>
          <a:xfrm>
            <a:off x="628650" y="4072270"/>
            <a:ext cx="7886700" cy="234979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85900"/>
            <a:ext cx="9144000" cy="2216727"/>
          </a:xfrm>
          <a:prstGeom prst="rect">
            <a:avLst/>
          </a:prstGeom>
        </p:spPr>
      </p:pic>
    </p:spTree>
    <p:extLst>
      <p:ext uri="{BB962C8B-B14F-4D97-AF65-F5344CB8AC3E}">
        <p14:creationId xmlns:p14="http://schemas.microsoft.com/office/powerpoint/2010/main" val="2061222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069" y="1336713"/>
            <a:ext cx="7250328" cy="5167066"/>
          </a:xfrm>
          <a:prstGeom prst="rect">
            <a:avLst/>
          </a:prstGeom>
        </p:spPr>
      </p:pic>
      <p:sp>
        <p:nvSpPr>
          <p:cNvPr id="4" name="TextBox 3"/>
          <p:cNvSpPr txBox="1"/>
          <p:nvPr userDrawn="1"/>
        </p:nvSpPr>
        <p:spPr>
          <a:xfrm>
            <a:off x="560944" y="567272"/>
            <a:ext cx="5831360" cy="769441"/>
          </a:xfrm>
          <a:prstGeom prst="rect">
            <a:avLst/>
          </a:prstGeom>
          <a:noFill/>
        </p:spPr>
        <p:txBody>
          <a:bodyPr wrap="square" rtlCol="0">
            <a:spAutoFit/>
          </a:bodyPr>
          <a:lstStyle/>
          <a:p>
            <a:pPr algn="l"/>
            <a:r>
              <a:rPr lang="en-US" sz="4400" b="1" dirty="0">
                <a:solidFill>
                  <a:schemeClr val="bg1"/>
                </a:solidFill>
                <a:latin typeface="+mj-lt"/>
              </a:rPr>
              <a:t>ZERO</a:t>
            </a:r>
            <a:r>
              <a:rPr lang="en-US" sz="4400" dirty="0">
                <a:solidFill>
                  <a:srgbClr val="3E404A"/>
                </a:solidFill>
                <a:latin typeface="+mj-lt"/>
              </a:rPr>
              <a:t>Suicide</a:t>
            </a:r>
          </a:p>
        </p:txBody>
      </p:sp>
    </p:spTree>
    <p:extLst>
      <p:ext uri="{BB962C8B-B14F-4D97-AF65-F5344CB8AC3E}">
        <p14:creationId xmlns:p14="http://schemas.microsoft.com/office/powerpoint/2010/main" val="3216926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14" name="Group 13"/>
          <p:cNvGrpSpPr/>
          <p:nvPr userDrawn="1"/>
        </p:nvGrpSpPr>
        <p:grpSpPr>
          <a:xfrm>
            <a:off x="0" y="-185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9" name="Rectangle 18"/>
          <p:cNvSpPr/>
          <p:nvPr userDrawn="1"/>
        </p:nvSpPr>
        <p:spPr>
          <a:xfrm>
            <a:off x="0" y="3763167"/>
            <a:ext cx="9144000" cy="802028"/>
          </a:xfrm>
          <a:prstGeom prst="rect">
            <a:avLst/>
          </a:prstGeom>
          <a:solidFill>
            <a:srgbClr val="E0E2E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04160" y="3901776"/>
            <a:ext cx="571385" cy="570013"/>
          </a:xfrm>
          <a:prstGeom prst="rect">
            <a:avLst/>
          </a:prstGeom>
        </p:spPr>
      </p:pic>
      <p:sp>
        <p:nvSpPr>
          <p:cNvPr id="21" name="TextBox 20"/>
          <p:cNvSpPr txBox="1"/>
          <p:nvPr userDrawn="1"/>
        </p:nvSpPr>
        <p:spPr>
          <a:xfrm>
            <a:off x="3471340" y="3947947"/>
            <a:ext cx="3174425" cy="461665"/>
          </a:xfrm>
          <a:prstGeom prst="rect">
            <a:avLst/>
          </a:prstGeom>
          <a:noFill/>
        </p:spPr>
        <p:txBody>
          <a:bodyPr wrap="square" rtlCol="0">
            <a:spAutoFit/>
          </a:bodyPr>
          <a:lstStyle/>
          <a:p>
            <a:pPr algn="l"/>
            <a:r>
              <a:rPr lang="en-US" sz="2400" b="0" i="0" baseline="0" dirty="0">
                <a:solidFill>
                  <a:srgbClr val="F5A818"/>
                </a:solidFill>
                <a:latin typeface="+mj-lt"/>
              </a:rPr>
              <a:t>www.zerosuicide.com</a:t>
            </a:r>
            <a:endParaRPr lang="en-US" sz="2400" b="0" i="0" dirty="0">
              <a:solidFill>
                <a:srgbClr val="F5A818"/>
              </a:solidFill>
              <a:latin typeface="+mj-lt"/>
            </a:endParaRPr>
          </a:p>
        </p:txBody>
      </p:sp>
      <p:sp>
        <p:nvSpPr>
          <p:cNvPr id="22" name="TextBox 21"/>
          <p:cNvSpPr txBox="1"/>
          <p:nvPr userDrawn="1"/>
        </p:nvSpPr>
        <p:spPr>
          <a:xfrm>
            <a:off x="2236975" y="374910"/>
            <a:ext cx="4670047" cy="584775"/>
          </a:xfrm>
          <a:prstGeom prst="rect">
            <a:avLst/>
          </a:prstGeom>
          <a:noFill/>
          <a:ln w="28575">
            <a:noFill/>
          </a:ln>
        </p:spPr>
        <p:txBody>
          <a:bodyPr wrap="square" rtlCol="0" anchor="ctr">
            <a:spAutoFit/>
          </a:bodyPr>
          <a:lstStyle/>
          <a:p>
            <a:pPr algn="ctr"/>
            <a:r>
              <a:rPr lang="en-US" sz="3200" b="1" i="0" baseline="0" dirty="0">
                <a:solidFill>
                  <a:schemeClr val="tx1"/>
                </a:solidFill>
                <a:latin typeface="+mj-lt"/>
              </a:rPr>
              <a:t>Zero Suicide Toolkit</a:t>
            </a:r>
            <a:endParaRPr lang="en-US" sz="3200" b="1" i="0" dirty="0">
              <a:solidFill>
                <a:schemeClr val="tx1"/>
              </a:solidFill>
              <a:latin typeface="+mj-lt"/>
            </a:endParaRPr>
          </a:p>
        </p:txBody>
      </p:sp>
      <p:sp>
        <p:nvSpPr>
          <p:cNvPr id="23" name="Rectangle 22"/>
          <p:cNvSpPr/>
          <p:nvPr userDrawn="1"/>
        </p:nvSpPr>
        <p:spPr>
          <a:xfrm>
            <a:off x="677606" y="4565195"/>
            <a:ext cx="7788786" cy="707886"/>
          </a:xfrm>
          <a:prstGeom prst="rect">
            <a:avLst/>
          </a:prstGeom>
        </p:spPr>
        <p:txBody>
          <a:bodyPr wrap="square">
            <a:spAutoFit/>
          </a:bodyPr>
          <a:lstStyle/>
          <a:p>
            <a:pPr algn="ctr"/>
            <a:r>
              <a:rPr lang="en-US" sz="2000" b="0" i="0" kern="1200" dirty="0">
                <a:solidFill>
                  <a:srgbClr val="3E404A"/>
                </a:solidFill>
                <a:effectLst/>
                <a:latin typeface="+mn-lt"/>
                <a:ea typeface="+mn-ea"/>
                <a:cs typeface="+mn-cs"/>
              </a:rPr>
              <a:t>The</a:t>
            </a:r>
            <a:r>
              <a:rPr lang="en-US" sz="2000" b="0" i="0" kern="1200" baseline="0" dirty="0">
                <a:solidFill>
                  <a:srgbClr val="3E404A"/>
                </a:solidFill>
                <a:effectLst/>
                <a:latin typeface="+mn-lt"/>
                <a:ea typeface="+mn-ea"/>
                <a:cs typeface="+mn-cs"/>
              </a:rPr>
              <a:t> online Zero Suicide Toolkit offers free and publicly available tools, strategies, and resources, plus links and information to:</a:t>
            </a:r>
            <a:endParaRPr lang="en-US" sz="2000" dirty="0">
              <a:solidFill>
                <a:srgbClr val="3E404A"/>
              </a:solidFill>
            </a:endParaRPr>
          </a:p>
        </p:txBody>
      </p:sp>
      <p:sp>
        <p:nvSpPr>
          <p:cNvPr id="24" name="Rectangle 23"/>
          <p:cNvSpPr/>
          <p:nvPr userDrawn="1"/>
        </p:nvSpPr>
        <p:spPr>
          <a:xfrm>
            <a:off x="1242352" y="5327787"/>
            <a:ext cx="6659294" cy="1308050"/>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
                <a:schemeClr val="bg1"/>
              </a:buClr>
              <a:buSzTx/>
              <a:buFont typeface="Arial" panose="020B0604020202020204" pitchFamily="34" charset="0"/>
              <a:buChar char="»"/>
              <a:tabLst/>
              <a:defRPr/>
            </a:pPr>
            <a:r>
              <a:rPr lang="en-US" sz="1600" b="0" i="0" kern="1200" baseline="0" dirty="0">
                <a:solidFill>
                  <a:srgbClr val="3E404A"/>
                </a:solidFill>
                <a:effectLst/>
                <a:latin typeface="+mn-lt"/>
                <a:ea typeface="+mn-ea"/>
                <a:cs typeface="+mn-cs"/>
              </a:rPr>
              <a:t>Get key implementation steps and research information</a:t>
            </a:r>
          </a:p>
          <a:p>
            <a:pPr marL="285750" indent="-285750" algn="l">
              <a:spcBef>
                <a:spcPts val="600"/>
              </a:spcBef>
              <a:buClr>
                <a:schemeClr val="bg1"/>
              </a:buClr>
              <a:buFont typeface="Arial" panose="020B0604020202020204" pitchFamily="34" charset="0"/>
              <a:buChar char="»"/>
            </a:pPr>
            <a:r>
              <a:rPr lang="en-US" sz="1600" b="0" i="0" kern="1200" baseline="0" dirty="0">
                <a:solidFill>
                  <a:srgbClr val="3E404A"/>
                </a:solidFill>
                <a:effectLst/>
                <a:latin typeface="+mn-lt"/>
                <a:ea typeface="+mn-ea"/>
                <a:cs typeface="+mn-cs"/>
              </a:rPr>
              <a:t>Explore tools, readings, webinars and other public resources</a:t>
            </a:r>
          </a:p>
          <a:p>
            <a:pPr marL="285750" indent="-285750" algn="l">
              <a:spcBef>
                <a:spcPts val="600"/>
              </a:spcBef>
              <a:buClr>
                <a:schemeClr val="bg1"/>
              </a:buClr>
              <a:buFont typeface="Arial" panose="020B0604020202020204" pitchFamily="34" charset="0"/>
              <a:buChar char="»"/>
            </a:pPr>
            <a:r>
              <a:rPr lang="en-US" sz="1600" b="0" i="0" kern="1200" baseline="0" dirty="0">
                <a:solidFill>
                  <a:srgbClr val="3E404A"/>
                </a:solidFill>
                <a:effectLst/>
                <a:latin typeface="+mn-lt"/>
                <a:ea typeface="+mn-ea"/>
                <a:cs typeface="+mn-cs"/>
              </a:rPr>
              <a:t>Access templates from implementers across the country</a:t>
            </a:r>
          </a:p>
          <a:p>
            <a:pPr marL="285750" marR="0" lvl="0" indent="-285750" algn="l" defTabSz="914400" rtl="0" eaLnBrk="1" fontAlgn="auto" latinLnBrk="0" hangingPunct="1">
              <a:lnSpc>
                <a:spcPct val="100000"/>
              </a:lnSpc>
              <a:spcBef>
                <a:spcPts val="600"/>
              </a:spcBef>
              <a:spcAft>
                <a:spcPts val="0"/>
              </a:spcAft>
              <a:buClr>
                <a:schemeClr val="bg1"/>
              </a:buClr>
              <a:buSzTx/>
              <a:buFont typeface="Arial" panose="020B0604020202020204" pitchFamily="34" charset="0"/>
              <a:buChar char="»"/>
              <a:tabLst/>
              <a:defRPr/>
            </a:pPr>
            <a:r>
              <a:rPr lang="en-US" sz="1600" b="0" i="0" kern="1200" dirty="0">
                <a:solidFill>
                  <a:srgbClr val="3E404A"/>
                </a:solidFill>
                <a:effectLst/>
                <a:latin typeface="+mn-lt"/>
                <a:ea typeface="+mn-ea"/>
                <a:cs typeface="+mn-cs"/>
              </a:rPr>
              <a:t>Connect with</a:t>
            </a:r>
            <a:r>
              <a:rPr lang="en-US" sz="1600" b="0" i="0" kern="1200" baseline="0" dirty="0">
                <a:solidFill>
                  <a:srgbClr val="3E404A"/>
                </a:solidFill>
                <a:effectLst/>
                <a:latin typeface="+mn-lt"/>
                <a:ea typeface="+mn-ea"/>
                <a:cs typeface="+mn-cs"/>
              </a:rPr>
              <a:t> national implementers on the Zero Suicide email list</a:t>
            </a:r>
          </a:p>
        </p:txBody>
      </p:sp>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045169"/>
            <a:ext cx="9144000" cy="2801901"/>
          </a:xfrm>
          <a:prstGeom prst="rect">
            <a:avLst/>
          </a:prstGeom>
        </p:spPr>
      </p:pic>
    </p:spTree>
    <p:extLst>
      <p:ext uri="{BB962C8B-B14F-4D97-AF65-F5344CB8AC3E}">
        <p14:creationId xmlns:p14="http://schemas.microsoft.com/office/powerpoint/2010/main" val="3759807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485900"/>
            <a:ext cx="9144000" cy="1950261"/>
          </a:xfrm>
          <a:prstGeom prst="rect">
            <a:avLst/>
          </a:prstGeom>
        </p:spPr>
      </p:pic>
      <p:sp>
        <p:nvSpPr>
          <p:cNvPr id="19" name="Rectangle 18"/>
          <p:cNvSpPr/>
          <p:nvPr userDrawn="1"/>
        </p:nvSpPr>
        <p:spPr>
          <a:xfrm>
            <a:off x="0" y="3436161"/>
            <a:ext cx="9144000" cy="747322"/>
          </a:xfrm>
          <a:prstGeom prst="rect">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22" name="TextBox 21"/>
          <p:cNvSpPr txBox="1"/>
          <p:nvPr userDrawn="1"/>
        </p:nvSpPr>
        <p:spPr>
          <a:xfrm>
            <a:off x="2236976" y="537172"/>
            <a:ext cx="4670047" cy="584775"/>
          </a:xfrm>
          <a:prstGeom prst="rect">
            <a:avLst/>
          </a:prstGeom>
          <a:noFill/>
          <a:ln w="28575">
            <a:noFill/>
          </a:ln>
        </p:spPr>
        <p:txBody>
          <a:bodyPr wrap="square" rtlCol="0" anchor="ctr">
            <a:spAutoFit/>
          </a:bodyPr>
          <a:lstStyle/>
          <a:p>
            <a:pPr algn="ctr"/>
            <a:r>
              <a:rPr lang="en-US" sz="3200" b="1" i="0" baseline="0" dirty="0">
                <a:solidFill>
                  <a:schemeClr val="tx1"/>
                </a:solidFill>
                <a:latin typeface="+mj-lt"/>
              </a:rPr>
              <a:t>Social Media</a:t>
            </a:r>
            <a:endParaRPr lang="en-US" sz="3200" b="1" i="0" dirty="0">
              <a:solidFill>
                <a:schemeClr val="tx1"/>
              </a:solidFill>
              <a:latin typeface="+mj-lt"/>
            </a:endParaRPr>
          </a:p>
        </p:txBody>
      </p:sp>
      <p:pic>
        <p:nvPicPr>
          <p:cNvPr id="25" name="Picture 4" descr="C:\Users\hhdtemp4\Downloads\Twitter_logo_blue.png">
            <a:extLst>
              <a:ext uri="{FF2B5EF4-FFF2-40B4-BE49-F238E27FC236}">
                <a16:creationId xmlns:a16="http://schemas.microsoft.com/office/drawing/2014/main" id="{FEAEFF59-C271-495D-AE88-D3404A85FA9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741066" y="4762639"/>
            <a:ext cx="1825625"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ontent Placeholder 10">
            <a:extLst>
              <a:ext uri="{FF2B5EF4-FFF2-40B4-BE49-F238E27FC236}">
                <a16:creationId xmlns:a16="http://schemas.microsoft.com/office/drawing/2014/main" id="{97D71A55-C30C-4AB0-92CB-8FABDEC1431C}"/>
              </a:ext>
            </a:extLst>
          </p:cNvPr>
          <p:cNvSpPr txBox="1">
            <a:spLocks/>
          </p:cNvSpPr>
          <p:nvPr userDrawn="1"/>
        </p:nvSpPr>
        <p:spPr bwMode="auto">
          <a:xfrm>
            <a:off x="5405607" y="4762639"/>
            <a:ext cx="3645373" cy="209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639763" indent="-2730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algn="ctr" defTabSz="914400" eaLnBrk="1" hangingPunct="1">
              <a:lnSpc>
                <a:spcPct val="100000"/>
              </a:lnSpc>
              <a:buFont typeface="Arial" panose="020B0604020202020204" pitchFamily="34" charset="0"/>
              <a:buNone/>
            </a:pPr>
            <a:r>
              <a:rPr lang="en-US" altLang="en-US" sz="3600" dirty="0"/>
              <a:t>#AMSR</a:t>
            </a:r>
          </a:p>
          <a:p>
            <a:pPr algn="ctr" defTabSz="914400" eaLnBrk="1" hangingPunct="1">
              <a:lnSpc>
                <a:spcPct val="100000"/>
              </a:lnSpc>
              <a:buFont typeface="Arial" panose="020B0604020202020204" pitchFamily="34" charset="0"/>
              <a:buNone/>
            </a:pPr>
            <a:r>
              <a:rPr lang="en-US" altLang="en-US" sz="3600" dirty="0"/>
              <a:t>@</a:t>
            </a:r>
            <a:r>
              <a:rPr lang="en-US" altLang="en-US" sz="3600" dirty="0" err="1"/>
              <a:t>AMSRTweets</a:t>
            </a:r>
            <a:endParaRPr lang="en-US" altLang="en-US" sz="3600" dirty="0"/>
          </a:p>
        </p:txBody>
      </p:sp>
      <p:sp>
        <p:nvSpPr>
          <p:cNvPr id="27" name="TextBox 26"/>
          <p:cNvSpPr txBox="1"/>
          <p:nvPr userDrawn="1"/>
        </p:nvSpPr>
        <p:spPr>
          <a:xfrm>
            <a:off x="2984786" y="3592693"/>
            <a:ext cx="3174425" cy="461665"/>
          </a:xfrm>
          <a:prstGeom prst="rect">
            <a:avLst/>
          </a:prstGeom>
          <a:noFill/>
        </p:spPr>
        <p:txBody>
          <a:bodyPr wrap="square" rtlCol="0">
            <a:spAutoFit/>
          </a:bodyPr>
          <a:lstStyle/>
          <a:p>
            <a:pPr algn="ctr"/>
            <a:r>
              <a:rPr lang="en-US" sz="2400" b="0" i="0" baseline="0">
                <a:solidFill>
                  <a:schemeClr val="tx1"/>
                </a:solidFill>
                <a:latin typeface="+mj-lt"/>
              </a:rPr>
              <a:t>Find us on Twitter</a:t>
            </a:r>
            <a:endParaRPr lang="en-US" sz="2400" b="0" i="0">
              <a:solidFill>
                <a:schemeClr val="tx1"/>
              </a:solidFill>
              <a:latin typeface="+mj-lt"/>
            </a:endParaRPr>
          </a:p>
        </p:txBody>
      </p:sp>
      <p:sp>
        <p:nvSpPr>
          <p:cNvPr id="28" name="Content Placeholder 10">
            <a:extLst>
              <a:ext uri="{FF2B5EF4-FFF2-40B4-BE49-F238E27FC236}">
                <a16:creationId xmlns:a16="http://schemas.microsoft.com/office/drawing/2014/main" id="{97D71A55-C30C-4AB0-92CB-8FABDEC1431C}"/>
              </a:ext>
            </a:extLst>
          </p:cNvPr>
          <p:cNvSpPr txBox="1">
            <a:spLocks/>
          </p:cNvSpPr>
          <p:nvPr userDrawn="1"/>
        </p:nvSpPr>
        <p:spPr bwMode="auto">
          <a:xfrm>
            <a:off x="95693" y="4773780"/>
            <a:ext cx="3645373" cy="16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639763" indent="-2730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indent="-2286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algn="ctr" defTabSz="914400" eaLnBrk="1" hangingPunct="1">
              <a:lnSpc>
                <a:spcPct val="100000"/>
              </a:lnSpc>
              <a:buFont typeface="Arial" panose="020B0604020202020204" pitchFamily="34" charset="0"/>
              <a:buNone/>
            </a:pPr>
            <a:r>
              <a:rPr lang="en-US" altLang="en-US" sz="3600"/>
              <a:t>#</a:t>
            </a:r>
            <a:r>
              <a:rPr lang="en-US" altLang="en-US" sz="3600" err="1"/>
              <a:t>ZeroSuicide</a:t>
            </a:r>
            <a:endParaRPr lang="en-US" altLang="en-US" sz="3600"/>
          </a:p>
          <a:p>
            <a:pPr algn="ctr" defTabSz="914400" eaLnBrk="1" hangingPunct="1">
              <a:lnSpc>
                <a:spcPct val="100000"/>
              </a:lnSpc>
              <a:buFont typeface="Arial" panose="020B0604020202020204" pitchFamily="34" charset="0"/>
              <a:buNone/>
            </a:pPr>
            <a:r>
              <a:rPr lang="en-US" altLang="en-US" sz="3600"/>
              <a:t>@</a:t>
            </a:r>
            <a:r>
              <a:rPr lang="en-US" altLang="en-US" sz="3600" err="1"/>
              <a:t>ZSinstitute</a:t>
            </a:r>
            <a:endParaRPr lang="en-US" altLang="en-US" sz="3600"/>
          </a:p>
        </p:txBody>
      </p:sp>
    </p:spTree>
    <p:extLst>
      <p:ext uri="{BB962C8B-B14F-4D97-AF65-F5344CB8AC3E}">
        <p14:creationId xmlns:p14="http://schemas.microsoft.com/office/powerpoint/2010/main" val="1323646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485900"/>
            <a:ext cx="9144000" cy="1950261"/>
          </a:xfrm>
          <a:prstGeom prst="rect">
            <a:avLst/>
          </a:prstGeom>
        </p:spPr>
      </p:pic>
      <p:sp>
        <p:nvSpPr>
          <p:cNvPr id="19" name="Rectangle 18"/>
          <p:cNvSpPr/>
          <p:nvPr userDrawn="1"/>
        </p:nvSpPr>
        <p:spPr>
          <a:xfrm>
            <a:off x="0" y="3436161"/>
            <a:ext cx="9144000" cy="747322"/>
          </a:xfrm>
          <a:prstGeom prst="rect">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FFFF"/>
              </a:solidFill>
            </a:endParaRPr>
          </a:p>
        </p:txBody>
      </p:sp>
      <p:sp>
        <p:nvSpPr>
          <p:cNvPr id="22" name="TextBox 21"/>
          <p:cNvSpPr txBox="1"/>
          <p:nvPr userDrawn="1"/>
        </p:nvSpPr>
        <p:spPr>
          <a:xfrm>
            <a:off x="2236976" y="537172"/>
            <a:ext cx="4670047" cy="584775"/>
          </a:xfrm>
          <a:prstGeom prst="rect">
            <a:avLst/>
          </a:prstGeom>
          <a:noFill/>
          <a:ln w="28575">
            <a:noFill/>
          </a:ln>
        </p:spPr>
        <p:txBody>
          <a:bodyPr wrap="square" rtlCol="0" anchor="ctr">
            <a:spAutoFit/>
          </a:bodyPr>
          <a:lstStyle/>
          <a:p>
            <a:pPr algn="ctr"/>
            <a:r>
              <a:rPr lang="en-US" sz="3200" b="1" i="0" baseline="0">
                <a:solidFill>
                  <a:schemeClr val="tx1"/>
                </a:solidFill>
                <a:latin typeface="+mj-lt"/>
              </a:rPr>
              <a:t>Wi-Fi</a:t>
            </a:r>
            <a:endParaRPr lang="en-US" sz="3200" b="1" i="0">
              <a:solidFill>
                <a:schemeClr val="tx1"/>
              </a:solidFill>
              <a:latin typeface="+mj-lt"/>
            </a:endParaRPr>
          </a:p>
        </p:txBody>
      </p:sp>
      <p:sp>
        <p:nvSpPr>
          <p:cNvPr id="20" name="TextBox 1">
            <a:extLst>
              <a:ext uri="{FF2B5EF4-FFF2-40B4-BE49-F238E27FC236}">
                <a16:creationId xmlns:a16="http://schemas.microsoft.com/office/drawing/2014/main" id="{C48465F6-CDD7-4BDF-85F3-D4026198CBE1}"/>
              </a:ext>
            </a:extLst>
          </p:cNvPr>
          <p:cNvSpPr txBox="1">
            <a:spLocks noChangeArrowheads="1"/>
          </p:cNvSpPr>
          <p:nvPr userDrawn="1"/>
        </p:nvSpPr>
        <p:spPr bwMode="auto">
          <a:xfrm>
            <a:off x="2210870" y="5566589"/>
            <a:ext cx="25130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0"/>
              </a:spcBef>
              <a:buClrTx/>
              <a:buSzTx/>
              <a:buFontTx/>
              <a:buNone/>
            </a:pPr>
            <a:r>
              <a:rPr lang="en-US" altLang="en-US" sz="3200" i="1"/>
              <a:t>Password:</a:t>
            </a:r>
            <a:endParaRPr lang="en-US" altLang="en-US" sz="3200"/>
          </a:p>
        </p:txBody>
      </p:sp>
      <p:sp>
        <p:nvSpPr>
          <p:cNvPr id="21" name="TextBox 5">
            <a:extLst>
              <a:ext uri="{FF2B5EF4-FFF2-40B4-BE49-F238E27FC236}">
                <a16:creationId xmlns:a16="http://schemas.microsoft.com/office/drawing/2014/main" id="{F6D88325-3DD5-4DF9-8F27-8881A3D1E443}"/>
              </a:ext>
            </a:extLst>
          </p:cNvPr>
          <p:cNvSpPr txBox="1">
            <a:spLocks noChangeArrowheads="1"/>
          </p:cNvSpPr>
          <p:nvPr userDrawn="1"/>
        </p:nvSpPr>
        <p:spPr bwMode="auto">
          <a:xfrm>
            <a:off x="4817062" y="5566588"/>
            <a:ext cx="3309153" cy="584775"/>
          </a:xfrm>
          <a:prstGeom prst="rect">
            <a:avLst/>
          </a:prstGeom>
          <a:solidFill>
            <a:srgbClr val="F5AB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endParaRPr lang="en-US" altLang="en-US" sz="3200"/>
          </a:p>
        </p:txBody>
      </p:sp>
      <p:sp>
        <p:nvSpPr>
          <p:cNvPr id="23" name="TextBox 6">
            <a:extLst>
              <a:ext uri="{FF2B5EF4-FFF2-40B4-BE49-F238E27FC236}">
                <a16:creationId xmlns:a16="http://schemas.microsoft.com/office/drawing/2014/main" id="{417F8524-A775-4724-9F87-51C4A216ADEF}"/>
              </a:ext>
            </a:extLst>
          </p:cNvPr>
          <p:cNvSpPr txBox="1">
            <a:spLocks noChangeArrowheads="1"/>
          </p:cNvSpPr>
          <p:nvPr userDrawn="1"/>
        </p:nvSpPr>
        <p:spPr bwMode="auto">
          <a:xfrm>
            <a:off x="2108128" y="4450693"/>
            <a:ext cx="2513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0"/>
              </a:spcBef>
              <a:buClrTx/>
              <a:buSzTx/>
              <a:buFontTx/>
              <a:buNone/>
            </a:pPr>
            <a:r>
              <a:rPr lang="en-US" altLang="en-US" sz="3200" i="1"/>
              <a:t>Network</a:t>
            </a:r>
            <a:r>
              <a:rPr lang="en-US" altLang="en-US" sz="3600" i="1"/>
              <a:t>:</a:t>
            </a:r>
            <a:endParaRPr lang="en-US" altLang="en-US" sz="3600"/>
          </a:p>
        </p:txBody>
      </p:sp>
      <p:sp>
        <p:nvSpPr>
          <p:cNvPr id="24" name="TextBox 7">
            <a:extLst>
              <a:ext uri="{FF2B5EF4-FFF2-40B4-BE49-F238E27FC236}">
                <a16:creationId xmlns:a16="http://schemas.microsoft.com/office/drawing/2014/main" id="{DC63C929-E0CD-4EAE-97A7-C13F83EB13D0}"/>
              </a:ext>
            </a:extLst>
          </p:cNvPr>
          <p:cNvSpPr txBox="1">
            <a:spLocks noChangeArrowheads="1"/>
          </p:cNvSpPr>
          <p:nvPr userDrawn="1"/>
        </p:nvSpPr>
        <p:spPr bwMode="auto">
          <a:xfrm>
            <a:off x="4817063" y="4512030"/>
            <a:ext cx="3309153" cy="584775"/>
          </a:xfrm>
          <a:prstGeom prst="rect">
            <a:avLst/>
          </a:prstGeom>
          <a:solidFill>
            <a:srgbClr val="F5AB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tx2"/>
              </a:buClr>
              <a:buSzPct val="60000"/>
              <a:buFont typeface="Arial" panose="020B0604020202020204" pitchFamily="34" charset="0"/>
              <a:buChar char="»"/>
              <a:defRPr sz="2800">
                <a:solidFill>
                  <a:srgbClr val="3E404A"/>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550"/>
              </a:spcBef>
              <a:buClr>
                <a:schemeClr val="tx2"/>
              </a:buClr>
              <a:buSzPct val="70000"/>
              <a:buFont typeface="Arial" panose="020B0604020202020204" pitchFamily="34" charset="0"/>
              <a:buChar char="»"/>
              <a:defRPr sz="2600">
                <a:solidFill>
                  <a:srgbClr val="3E404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ts val="500"/>
              </a:spcBef>
              <a:buClr>
                <a:schemeClr val="tx2"/>
              </a:buClr>
              <a:buSzPct val="75000"/>
              <a:buFont typeface="Arial" panose="020B0604020202020204" pitchFamily="34" charset="0"/>
              <a:buChar char="»"/>
              <a:defRPr sz="2200">
                <a:solidFill>
                  <a:srgbClr val="3E404A"/>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ts val="400"/>
              </a:spcBef>
              <a:buClr>
                <a:schemeClr val="tx2"/>
              </a:buClr>
              <a:buSzPct val="75000"/>
              <a:buFont typeface="Arial" panose="020B0604020202020204" pitchFamily="34" charset="0"/>
              <a:buChar char="»"/>
              <a:defRPr sz="2000">
                <a:solidFill>
                  <a:srgbClr val="3E404A"/>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ts val="400"/>
              </a:spcBef>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400"/>
              </a:spcBef>
              <a:spcAft>
                <a:spcPct val="0"/>
              </a:spcAft>
              <a:buClr>
                <a:schemeClr val="tx2"/>
              </a:buClr>
              <a:buSzPct val="65000"/>
              <a:buFont typeface="Arial" panose="020B0604020202020204" pitchFamily="34" charset="0"/>
              <a:buChar char="»"/>
              <a:defRPr>
                <a:solidFill>
                  <a:srgbClr val="3E404A"/>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endParaRPr lang="en-US" altLang="en-US" sz="3200"/>
          </a:p>
        </p:txBody>
      </p:sp>
      <p:pic>
        <p:nvPicPr>
          <p:cNvPr id="28" name="Picture 3">
            <a:extLst>
              <a:ext uri="{FF2B5EF4-FFF2-40B4-BE49-F238E27FC236}">
                <a16:creationId xmlns:a16="http://schemas.microsoft.com/office/drawing/2014/main" id="{720F328B-2298-43DC-B483-9E4ACB1EA62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20393" y="4804418"/>
            <a:ext cx="1537057" cy="110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userDrawn="1"/>
        </p:nvSpPr>
        <p:spPr>
          <a:xfrm>
            <a:off x="2984786" y="3592693"/>
            <a:ext cx="3174425" cy="461665"/>
          </a:xfrm>
          <a:prstGeom prst="rect">
            <a:avLst/>
          </a:prstGeom>
          <a:noFill/>
        </p:spPr>
        <p:txBody>
          <a:bodyPr wrap="square" rtlCol="0">
            <a:spAutoFit/>
          </a:bodyPr>
          <a:lstStyle/>
          <a:p>
            <a:pPr algn="ctr"/>
            <a:r>
              <a:rPr lang="en-US" sz="2400" b="0" i="0" baseline="0">
                <a:solidFill>
                  <a:schemeClr val="tx1"/>
                </a:solidFill>
                <a:latin typeface="+mj-lt"/>
              </a:rPr>
              <a:t>Get Connected</a:t>
            </a:r>
            <a:endParaRPr lang="en-US" sz="2400" b="0" i="0">
              <a:solidFill>
                <a:schemeClr val="tx1"/>
              </a:solidFill>
              <a:latin typeface="+mj-lt"/>
            </a:endParaRPr>
          </a:p>
        </p:txBody>
      </p:sp>
    </p:spTree>
    <p:extLst>
      <p:ext uri="{BB962C8B-B14F-4D97-AF65-F5344CB8AC3E}">
        <p14:creationId xmlns:p14="http://schemas.microsoft.com/office/powerpoint/2010/main" val="16560426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22" name="TextBox 21"/>
          <p:cNvSpPr txBox="1"/>
          <p:nvPr userDrawn="1"/>
        </p:nvSpPr>
        <p:spPr>
          <a:xfrm>
            <a:off x="925827" y="546010"/>
            <a:ext cx="7292342" cy="584775"/>
          </a:xfrm>
          <a:prstGeom prst="rect">
            <a:avLst/>
          </a:prstGeom>
          <a:noFill/>
          <a:ln w="28575">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i="0" kern="1200" baseline="0">
                <a:solidFill>
                  <a:schemeClr val="tx1"/>
                </a:solidFill>
                <a:latin typeface="+mn-lt"/>
                <a:ea typeface="+mn-ea"/>
                <a:cs typeface="+mn-cs"/>
              </a:rPr>
              <a:t>Seven Elements of Zero Suicide</a:t>
            </a:r>
            <a:endParaRPr lang="en-US" sz="3200" b="1" i="0" kern="1200">
              <a:solidFill>
                <a:schemeClr val="tx1"/>
              </a:solidFill>
              <a:latin typeface="+mn-lt"/>
              <a:ea typeface="+mn-ea"/>
              <a:cs typeface="+mn-cs"/>
            </a:endParaRPr>
          </a:p>
        </p:txBody>
      </p:sp>
      <p:sp>
        <p:nvSpPr>
          <p:cNvPr id="25" name="Rectangle 24"/>
          <p:cNvSpPr/>
          <p:nvPr userDrawn="1"/>
        </p:nvSpPr>
        <p:spPr>
          <a:xfrm>
            <a:off x="0" y="1485900"/>
            <a:ext cx="9144000" cy="747322"/>
          </a:xfrm>
          <a:prstGeom prst="rect">
            <a:avLst/>
          </a:prstGeom>
          <a:solidFill>
            <a:srgbClr val="DDDDD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FFFF"/>
              </a:solidFill>
            </a:endParaRPr>
          </a:p>
        </p:txBody>
      </p:sp>
      <p:pic>
        <p:nvPicPr>
          <p:cNvPr id="26" name="Picture 2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04160" y="1574554"/>
            <a:ext cx="571385" cy="570013"/>
          </a:xfrm>
          <a:prstGeom prst="rect">
            <a:avLst/>
          </a:prstGeom>
        </p:spPr>
      </p:pic>
      <p:sp>
        <p:nvSpPr>
          <p:cNvPr id="27" name="TextBox 26"/>
          <p:cNvSpPr txBox="1"/>
          <p:nvPr userDrawn="1"/>
        </p:nvSpPr>
        <p:spPr>
          <a:xfrm>
            <a:off x="3471340" y="1609295"/>
            <a:ext cx="3174425" cy="461665"/>
          </a:xfrm>
          <a:prstGeom prst="rect">
            <a:avLst/>
          </a:prstGeom>
          <a:noFill/>
        </p:spPr>
        <p:txBody>
          <a:bodyPr wrap="square" rtlCol="0">
            <a:spAutoFit/>
          </a:bodyPr>
          <a:lstStyle/>
          <a:p>
            <a:pPr algn="l"/>
            <a:r>
              <a:rPr lang="en-US" sz="2400" b="0" i="0" baseline="0">
                <a:solidFill>
                  <a:srgbClr val="F5A818"/>
                </a:solidFill>
                <a:latin typeface="+mj-lt"/>
              </a:rPr>
              <a:t>www.zerosuicide.com</a:t>
            </a:r>
            <a:endParaRPr lang="en-US" sz="2400" b="0" i="0">
              <a:solidFill>
                <a:srgbClr val="F5A818"/>
              </a:solidFill>
              <a:latin typeface="+mj-lt"/>
            </a:endParaRPr>
          </a:p>
        </p:txBody>
      </p:sp>
      <p:sp>
        <p:nvSpPr>
          <p:cNvPr id="28" name="Rectangle 27"/>
          <p:cNvSpPr/>
          <p:nvPr userDrawn="1"/>
        </p:nvSpPr>
        <p:spPr>
          <a:xfrm>
            <a:off x="492150" y="2623134"/>
            <a:ext cx="8159696" cy="584775"/>
          </a:xfrm>
          <a:prstGeom prst="rect">
            <a:avLst/>
          </a:prstGeom>
        </p:spPr>
        <p:txBody>
          <a:bodyPr wrap="square">
            <a:spAutoFit/>
          </a:bodyPr>
          <a:lstStyle/>
          <a:p>
            <a:pPr algn="l"/>
            <a:r>
              <a:rPr lang="en-US" sz="1600" b="0" i="0" kern="1200">
                <a:solidFill>
                  <a:srgbClr val="3E404A"/>
                </a:solidFill>
                <a:effectLst/>
                <a:latin typeface="+mn-lt"/>
                <a:ea typeface="+mn-ea"/>
                <a:cs typeface="+mn-cs"/>
              </a:rPr>
              <a:t>The National Action Alliance for Suicide Prevention</a:t>
            </a:r>
            <a:r>
              <a:rPr lang="en-US" sz="1600" b="0" i="0" kern="1200" baseline="0">
                <a:solidFill>
                  <a:srgbClr val="3E404A"/>
                </a:solidFill>
                <a:effectLst/>
                <a:latin typeface="+mn-lt"/>
                <a:ea typeface="+mn-ea"/>
                <a:cs typeface="+mn-cs"/>
              </a:rPr>
              <a:t> outlined seven core components necessary to transform suicide prevention in health care systems:</a:t>
            </a:r>
            <a:endParaRPr lang="en-US" sz="1600">
              <a:solidFill>
                <a:srgbClr val="3E404A"/>
              </a:solidFill>
            </a:endParaRPr>
          </a:p>
        </p:txBody>
      </p:sp>
      <p:graphicFrame>
        <p:nvGraphicFramePr>
          <p:cNvPr id="29" name="Table 28"/>
          <p:cNvGraphicFramePr>
            <a:graphicFrameLocks noGrp="1"/>
          </p:cNvGraphicFramePr>
          <p:nvPr userDrawn="1">
            <p:extLst>
              <p:ext uri="{D42A27DB-BD31-4B8C-83A1-F6EECF244321}">
                <p14:modId xmlns:p14="http://schemas.microsoft.com/office/powerpoint/2010/main" val="712323176"/>
              </p:ext>
            </p:extLst>
          </p:nvPr>
        </p:nvGraphicFramePr>
        <p:xfrm>
          <a:off x="492150" y="3571304"/>
          <a:ext cx="8237837" cy="2595880"/>
        </p:xfrm>
        <a:graphic>
          <a:graphicData uri="http://schemas.openxmlformats.org/drawingml/2006/table">
            <a:tbl>
              <a:tblPr bandRow="1">
                <a:solidFill>
                  <a:srgbClr val="DDDDDD"/>
                </a:solidFill>
                <a:tableStyleId>{5C22544A-7EE6-4342-B048-85BDC9FD1C3A}</a:tableStyleId>
              </a:tblPr>
              <a:tblGrid>
                <a:gridCol w="1754660">
                  <a:extLst>
                    <a:ext uri="{9D8B030D-6E8A-4147-A177-3AD203B41FA5}">
                      <a16:colId xmlns:a16="http://schemas.microsoft.com/office/drawing/2014/main" val="1031520310"/>
                    </a:ext>
                  </a:extLst>
                </a:gridCol>
                <a:gridCol w="6483177">
                  <a:extLst>
                    <a:ext uri="{9D8B030D-6E8A-4147-A177-3AD203B41FA5}">
                      <a16:colId xmlns:a16="http://schemas.microsoft.com/office/drawing/2014/main" val="2452784996"/>
                    </a:ext>
                  </a:extLst>
                </a:gridCol>
              </a:tblGrid>
              <a:tr h="370840">
                <a:tc>
                  <a:txBody>
                    <a:bodyPr/>
                    <a:lstStyle/>
                    <a:p>
                      <a:endParaRPr lang="en-US">
                        <a:ln>
                          <a:solidFill>
                            <a:srgbClr val="FFFFFF"/>
                          </a:solidFill>
                        </a:ln>
                        <a:solidFill>
                          <a:srgbClr val="FFFFFF"/>
                        </a:solidFill>
                      </a:endParaRPr>
                    </a:p>
                  </a:txBody>
                  <a:tcPr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300" b="0" i="0" kern="1200" baseline="0">
                          <a:solidFill>
                            <a:srgbClr val="3E404A"/>
                          </a:solidFill>
                          <a:effectLst/>
                          <a:latin typeface="+mn-lt"/>
                          <a:ea typeface="+mn-ea"/>
                          <a:cs typeface="+mn-cs"/>
                        </a:rPr>
                        <a:t>Lead system-wide culture change committed to reducing suicide.</a:t>
                      </a:r>
                    </a:p>
                  </a:txBody>
                  <a:tcPr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5312"/>
                  </a:ext>
                </a:extLst>
              </a:tr>
              <a:tr h="370840">
                <a:tc>
                  <a:txBody>
                    <a:bodyPr/>
                    <a:lstStyle/>
                    <a:p>
                      <a:endParaRPr lang="en-US">
                        <a:ln>
                          <a:solidFill>
                            <a:srgbClr val="FFFFFF"/>
                          </a:solidFill>
                        </a:ln>
                        <a:solidFill>
                          <a:srgbClr val="FFFFFF"/>
                        </a:solidFill>
                      </a:endParaRPr>
                    </a:p>
                  </a:txBody>
                  <a:tcPr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kern="1200" baseline="0">
                          <a:solidFill>
                            <a:srgbClr val="3E404A"/>
                          </a:solidFill>
                          <a:effectLst/>
                          <a:latin typeface="+mn-lt"/>
                          <a:ea typeface="+mn-ea"/>
                          <a:cs typeface="+mn-cs"/>
                        </a:rPr>
                        <a:t>Train a competent, confident, and caring workforce.</a:t>
                      </a:r>
                    </a:p>
                  </a:txBody>
                  <a:tcPr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315979"/>
                  </a:ext>
                </a:extLst>
              </a:tr>
              <a:tr h="370840">
                <a:tc>
                  <a:txBody>
                    <a:bodyPr/>
                    <a:lstStyle/>
                    <a:p>
                      <a:endParaRPr lang="en-US">
                        <a:ln>
                          <a:solidFill>
                            <a:srgbClr val="FFFFFF"/>
                          </a:solidFill>
                        </a:ln>
                        <a:solidFill>
                          <a:srgbClr val="FFFFFF"/>
                        </a:solidFill>
                      </a:endParaRPr>
                    </a:p>
                  </a:txBody>
                  <a:tcPr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kern="1200" baseline="0" dirty="0">
                          <a:solidFill>
                            <a:srgbClr val="3E404A"/>
                          </a:solidFill>
                          <a:effectLst/>
                          <a:latin typeface="+mn-lt"/>
                          <a:ea typeface="+mn-ea"/>
                          <a:cs typeface="+mn-cs"/>
                        </a:rPr>
                        <a:t>Identify individuals at-risk of suicide via comprehensive screening and assessment.</a:t>
                      </a:r>
                    </a:p>
                  </a:txBody>
                  <a:tcPr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622164"/>
                  </a:ext>
                </a:extLst>
              </a:tr>
              <a:tr h="370840">
                <a:tc>
                  <a:txBody>
                    <a:bodyPr/>
                    <a:lstStyle/>
                    <a:p>
                      <a:endParaRPr lang="en-US">
                        <a:ln>
                          <a:solidFill>
                            <a:srgbClr val="FFFFFF"/>
                          </a:solidFill>
                        </a:ln>
                        <a:solidFill>
                          <a:srgbClr val="FFFFFF"/>
                        </a:solidFill>
                      </a:endParaRPr>
                    </a:p>
                  </a:txBody>
                  <a:tcPr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kern="1200" baseline="0" dirty="0">
                          <a:solidFill>
                            <a:srgbClr val="3E404A"/>
                          </a:solidFill>
                          <a:effectLst/>
                          <a:latin typeface="+mn-lt"/>
                          <a:ea typeface="+mn-ea"/>
                          <a:cs typeface="+mn-cs"/>
                        </a:rPr>
                        <a:t>Engage all individuals at-risk of suicide using a suicide care management plan.</a:t>
                      </a:r>
                    </a:p>
                  </a:txBody>
                  <a:tcPr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253703"/>
                  </a:ext>
                </a:extLst>
              </a:tr>
              <a:tr h="370840">
                <a:tc>
                  <a:txBody>
                    <a:bodyPr/>
                    <a:lstStyle/>
                    <a:p>
                      <a:endParaRPr lang="en-US">
                        <a:ln>
                          <a:solidFill>
                            <a:srgbClr val="FFFFFF"/>
                          </a:solidFill>
                        </a:ln>
                        <a:solidFill>
                          <a:srgbClr val="FFFFFF"/>
                        </a:solidFill>
                      </a:endParaRPr>
                    </a:p>
                  </a:txBody>
                  <a:tcPr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kern="1200" baseline="0">
                          <a:solidFill>
                            <a:srgbClr val="3E404A"/>
                          </a:solidFill>
                          <a:effectLst/>
                          <a:latin typeface="+mn-lt"/>
                          <a:ea typeface="+mn-ea"/>
                          <a:cs typeface="+mn-cs"/>
                        </a:rPr>
                        <a:t>Treat suicidal thoughts and behaviors using evidence-based treatments.</a:t>
                      </a:r>
                    </a:p>
                  </a:txBody>
                  <a:tcPr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7680615"/>
                  </a:ext>
                </a:extLst>
              </a:tr>
              <a:tr h="370840">
                <a:tc>
                  <a:txBody>
                    <a:bodyPr/>
                    <a:lstStyle/>
                    <a:p>
                      <a:endParaRPr lang="en-US">
                        <a:ln>
                          <a:solidFill>
                            <a:srgbClr val="FFFFFF"/>
                          </a:solidFill>
                        </a:ln>
                        <a:solidFill>
                          <a:srgbClr val="FFFFFF"/>
                        </a:solidFill>
                      </a:endParaRPr>
                    </a:p>
                  </a:txBody>
                  <a:tcPr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kern="1200" baseline="0">
                          <a:solidFill>
                            <a:srgbClr val="3E404A"/>
                          </a:solidFill>
                          <a:effectLst/>
                          <a:latin typeface="+mn-lt"/>
                          <a:ea typeface="+mn-ea"/>
                          <a:cs typeface="+mn-cs"/>
                        </a:rPr>
                        <a:t>Transition individuals through care with warm hand-offs and supportive contacts.</a:t>
                      </a:r>
                    </a:p>
                  </a:txBody>
                  <a:tcPr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232452"/>
                  </a:ext>
                </a:extLst>
              </a:tr>
              <a:tr h="370840">
                <a:tc>
                  <a:txBody>
                    <a:bodyPr/>
                    <a:lstStyle/>
                    <a:p>
                      <a:endParaRPr lang="en-US">
                        <a:ln>
                          <a:solidFill>
                            <a:srgbClr val="FFFFFF"/>
                          </a:solidFill>
                        </a:ln>
                        <a:solidFill>
                          <a:srgbClr val="FFFFFF"/>
                        </a:solidFill>
                      </a:endParaRPr>
                    </a:p>
                  </a:txBody>
                  <a:tcPr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kern="1200" baseline="0" dirty="0">
                          <a:solidFill>
                            <a:srgbClr val="3E404A"/>
                          </a:solidFill>
                          <a:effectLst/>
                          <a:latin typeface="+mn-lt"/>
                          <a:ea typeface="+mn-ea"/>
                          <a:cs typeface="+mn-cs"/>
                        </a:rPr>
                        <a:t>Improve policies and procedures through continuous quality improvement.</a:t>
                      </a:r>
                    </a:p>
                  </a:txBody>
                  <a:tcPr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970689"/>
                  </a:ext>
                </a:extLst>
              </a:tr>
            </a:tbl>
          </a:graphicData>
        </a:graphic>
      </p:graphicFrame>
      <p:sp>
        <p:nvSpPr>
          <p:cNvPr id="30" name="Pentagon 29"/>
          <p:cNvSpPr/>
          <p:nvPr userDrawn="1"/>
        </p:nvSpPr>
        <p:spPr>
          <a:xfrm>
            <a:off x="521242" y="3598249"/>
            <a:ext cx="1738184" cy="314053"/>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Pentagon 30"/>
          <p:cNvSpPr/>
          <p:nvPr userDrawn="1"/>
        </p:nvSpPr>
        <p:spPr>
          <a:xfrm>
            <a:off x="521242" y="3970998"/>
            <a:ext cx="1738184" cy="314053"/>
          </a:xfrm>
          <a:prstGeom prst="homePlat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Pentagon 31"/>
          <p:cNvSpPr/>
          <p:nvPr userDrawn="1"/>
        </p:nvSpPr>
        <p:spPr>
          <a:xfrm>
            <a:off x="521242" y="4341097"/>
            <a:ext cx="1738184" cy="314053"/>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Pentagon 32"/>
          <p:cNvSpPr/>
          <p:nvPr userDrawn="1"/>
        </p:nvSpPr>
        <p:spPr>
          <a:xfrm>
            <a:off x="521242" y="4713846"/>
            <a:ext cx="1738184" cy="314053"/>
          </a:xfrm>
          <a:prstGeom prst="homePlat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Pentagon 33"/>
          <p:cNvSpPr/>
          <p:nvPr userDrawn="1"/>
        </p:nvSpPr>
        <p:spPr>
          <a:xfrm>
            <a:off x="521242" y="5086595"/>
            <a:ext cx="1738184" cy="314053"/>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Pentagon 34"/>
          <p:cNvSpPr/>
          <p:nvPr userDrawn="1"/>
        </p:nvSpPr>
        <p:spPr>
          <a:xfrm>
            <a:off x="521242" y="5454320"/>
            <a:ext cx="1738184" cy="314053"/>
          </a:xfrm>
          <a:prstGeom prst="homePlat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Pentagon 35"/>
          <p:cNvSpPr/>
          <p:nvPr userDrawn="1"/>
        </p:nvSpPr>
        <p:spPr>
          <a:xfrm>
            <a:off x="521242" y="5824557"/>
            <a:ext cx="1738184" cy="314053"/>
          </a:xfrm>
          <a:prstGeom prst="homePlat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TextBox 36"/>
          <p:cNvSpPr txBox="1"/>
          <p:nvPr userDrawn="1"/>
        </p:nvSpPr>
        <p:spPr>
          <a:xfrm>
            <a:off x="519972" y="3570841"/>
            <a:ext cx="1451704" cy="369332"/>
          </a:xfrm>
          <a:prstGeom prst="rect">
            <a:avLst/>
          </a:prstGeom>
          <a:noFill/>
        </p:spPr>
        <p:txBody>
          <a:bodyPr wrap="square" rtlCol="0" anchor="ctr">
            <a:spAutoFit/>
          </a:bodyPr>
          <a:lstStyle/>
          <a:p>
            <a:pPr algn="l"/>
            <a:r>
              <a:rPr lang="en-US">
                <a:solidFill>
                  <a:srgbClr val="FFFFFF"/>
                </a:solidFill>
                <a:latin typeface="+mj-lt"/>
              </a:rPr>
              <a:t>LEAD</a:t>
            </a:r>
          </a:p>
        </p:txBody>
      </p:sp>
      <p:sp>
        <p:nvSpPr>
          <p:cNvPr id="38" name="TextBox 37"/>
          <p:cNvSpPr txBox="1"/>
          <p:nvPr userDrawn="1"/>
        </p:nvSpPr>
        <p:spPr>
          <a:xfrm>
            <a:off x="519971" y="5426680"/>
            <a:ext cx="1739455" cy="369332"/>
          </a:xfrm>
          <a:prstGeom prst="rect">
            <a:avLst/>
          </a:prstGeom>
          <a:noFill/>
        </p:spPr>
        <p:txBody>
          <a:bodyPr wrap="square" rtlCol="0" anchor="ctr">
            <a:spAutoFit/>
          </a:bodyPr>
          <a:lstStyle/>
          <a:p>
            <a:pPr algn="l"/>
            <a:r>
              <a:rPr lang="en-US" dirty="0">
                <a:solidFill>
                  <a:srgbClr val="FFFFFF"/>
                </a:solidFill>
                <a:latin typeface="+mj-lt"/>
              </a:rPr>
              <a:t>TRANSITION</a:t>
            </a:r>
          </a:p>
        </p:txBody>
      </p:sp>
      <p:sp>
        <p:nvSpPr>
          <p:cNvPr id="39" name="TextBox 38"/>
          <p:cNvSpPr txBox="1"/>
          <p:nvPr userDrawn="1"/>
        </p:nvSpPr>
        <p:spPr>
          <a:xfrm>
            <a:off x="519971" y="5778728"/>
            <a:ext cx="1593433" cy="369332"/>
          </a:xfrm>
          <a:prstGeom prst="rect">
            <a:avLst/>
          </a:prstGeom>
          <a:noFill/>
        </p:spPr>
        <p:txBody>
          <a:bodyPr wrap="square" rtlCol="0" anchor="ctr">
            <a:spAutoFit/>
          </a:bodyPr>
          <a:lstStyle/>
          <a:p>
            <a:pPr algn="l"/>
            <a:r>
              <a:rPr lang="en-US">
                <a:solidFill>
                  <a:srgbClr val="FFFFFF"/>
                </a:solidFill>
                <a:latin typeface="+mj-lt"/>
              </a:rPr>
              <a:t>IMPROVE</a:t>
            </a:r>
          </a:p>
        </p:txBody>
      </p:sp>
      <p:sp>
        <p:nvSpPr>
          <p:cNvPr id="40" name="TextBox 39"/>
          <p:cNvSpPr txBox="1"/>
          <p:nvPr userDrawn="1"/>
        </p:nvSpPr>
        <p:spPr>
          <a:xfrm>
            <a:off x="519971" y="3938334"/>
            <a:ext cx="1451705" cy="369332"/>
          </a:xfrm>
          <a:prstGeom prst="rect">
            <a:avLst/>
          </a:prstGeom>
          <a:noFill/>
        </p:spPr>
        <p:txBody>
          <a:bodyPr wrap="square" rtlCol="0" anchor="ctr">
            <a:spAutoFit/>
          </a:bodyPr>
          <a:lstStyle/>
          <a:p>
            <a:pPr algn="l"/>
            <a:r>
              <a:rPr lang="en-US">
                <a:solidFill>
                  <a:srgbClr val="FFFFFF"/>
                </a:solidFill>
                <a:latin typeface="+mj-lt"/>
              </a:rPr>
              <a:t>TRAIN</a:t>
            </a:r>
          </a:p>
        </p:txBody>
      </p:sp>
      <p:sp>
        <p:nvSpPr>
          <p:cNvPr id="41" name="TextBox 40"/>
          <p:cNvSpPr txBox="1"/>
          <p:nvPr userDrawn="1"/>
        </p:nvSpPr>
        <p:spPr>
          <a:xfrm>
            <a:off x="519971" y="4307800"/>
            <a:ext cx="1451705" cy="369332"/>
          </a:xfrm>
          <a:prstGeom prst="rect">
            <a:avLst/>
          </a:prstGeom>
          <a:noFill/>
        </p:spPr>
        <p:txBody>
          <a:bodyPr wrap="square" rtlCol="0" anchor="ctr">
            <a:spAutoFit/>
          </a:bodyPr>
          <a:lstStyle/>
          <a:p>
            <a:pPr algn="l"/>
            <a:r>
              <a:rPr lang="en-US">
                <a:solidFill>
                  <a:srgbClr val="FFFFFF"/>
                </a:solidFill>
                <a:latin typeface="+mj-lt"/>
              </a:rPr>
              <a:t>IDENTIFY</a:t>
            </a:r>
          </a:p>
        </p:txBody>
      </p:sp>
      <p:sp>
        <p:nvSpPr>
          <p:cNvPr id="42" name="TextBox 41"/>
          <p:cNvSpPr txBox="1"/>
          <p:nvPr userDrawn="1"/>
        </p:nvSpPr>
        <p:spPr>
          <a:xfrm>
            <a:off x="519971" y="4677132"/>
            <a:ext cx="1451705" cy="369332"/>
          </a:xfrm>
          <a:prstGeom prst="rect">
            <a:avLst/>
          </a:prstGeom>
          <a:noFill/>
        </p:spPr>
        <p:txBody>
          <a:bodyPr wrap="square" rtlCol="0" anchor="ctr">
            <a:spAutoFit/>
          </a:bodyPr>
          <a:lstStyle/>
          <a:p>
            <a:pPr algn="l"/>
            <a:r>
              <a:rPr lang="en-US">
                <a:solidFill>
                  <a:srgbClr val="FFFFFF"/>
                </a:solidFill>
                <a:latin typeface="+mj-lt"/>
              </a:rPr>
              <a:t>ENGAGE</a:t>
            </a:r>
          </a:p>
        </p:txBody>
      </p:sp>
      <p:sp>
        <p:nvSpPr>
          <p:cNvPr id="43" name="TextBox 42"/>
          <p:cNvSpPr txBox="1"/>
          <p:nvPr userDrawn="1"/>
        </p:nvSpPr>
        <p:spPr>
          <a:xfrm>
            <a:off x="519971" y="5046464"/>
            <a:ext cx="1451706" cy="369332"/>
          </a:xfrm>
          <a:prstGeom prst="rect">
            <a:avLst/>
          </a:prstGeom>
          <a:noFill/>
        </p:spPr>
        <p:txBody>
          <a:bodyPr wrap="square" rtlCol="0" anchor="ctr">
            <a:spAutoFit/>
          </a:bodyPr>
          <a:lstStyle/>
          <a:p>
            <a:pPr algn="l"/>
            <a:r>
              <a:rPr lang="en-US">
                <a:solidFill>
                  <a:srgbClr val="FFFFFF"/>
                </a:solidFill>
                <a:latin typeface="+mj-lt"/>
              </a:rPr>
              <a:t>TREAT</a:t>
            </a:r>
          </a:p>
        </p:txBody>
      </p:sp>
    </p:spTree>
    <p:extLst>
      <p:ext uri="{BB962C8B-B14F-4D97-AF65-F5344CB8AC3E}">
        <p14:creationId xmlns:p14="http://schemas.microsoft.com/office/powerpoint/2010/main" val="3233772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17">
            <a:extLst>
              <a:ext uri="{FF2B5EF4-FFF2-40B4-BE49-F238E27FC236}">
                <a16:creationId xmlns:a16="http://schemas.microsoft.com/office/drawing/2014/main" id="{97A310D2-776F-401D-9320-C2CDB7249B2B}"/>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23033" t="8900" r="278" b="4855"/>
          <a:stretch/>
        </p:blipFill>
        <p:spPr bwMode="auto">
          <a:xfrm>
            <a:off x="-9526" y="-11967"/>
            <a:ext cx="9163051" cy="686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108612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10">
            <a:extLst>
              <a:ext uri="{FF2B5EF4-FFF2-40B4-BE49-F238E27FC236}">
                <a16:creationId xmlns:a16="http://schemas.microsoft.com/office/drawing/2014/main" id="{03EC53EE-A9DD-4FFB-8A38-A53AF396F233}"/>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7687" t="8527" r="5662" b="7526"/>
          <a:stretch/>
        </p:blipFill>
        <p:spPr bwMode="auto">
          <a:xfrm>
            <a:off x="1" y="56206"/>
            <a:ext cx="9144000" cy="681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37312725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9" name="Picture 2">
            <a:extLst>
              <a:ext uri="{FF2B5EF4-FFF2-40B4-BE49-F238E27FC236}">
                <a16:creationId xmlns:a16="http://schemas.microsoft.com/office/drawing/2014/main" id="{CDA61C0D-900E-4A4D-83FB-A20E9864E30B}"/>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l="7619" t="5576" r="5869" b="27317"/>
          <a:stretch/>
        </p:blipFill>
        <p:spPr bwMode="auto">
          <a:xfrm>
            <a:off x="0" y="148280"/>
            <a:ext cx="9144000" cy="67097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4110497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4">
            <a:extLst>
              <a:ext uri="{FF2B5EF4-FFF2-40B4-BE49-F238E27FC236}">
                <a16:creationId xmlns:a16="http://schemas.microsoft.com/office/drawing/2014/main" id="{75E5601F-157E-4DEE-BE88-4EEFAB61962D}"/>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t="134" r="9888" b="156"/>
          <a:stretch/>
        </p:blipFill>
        <p:spPr bwMode="auto">
          <a:xfrm>
            <a:off x="0" y="114300"/>
            <a:ext cx="91440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3444631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FFFFFF"/>
        </a:solidFill>
        <a:effectLst/>
      </p:bgPr>
    </p:bg>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D329100A-FAEB-400C-995C-0FBFB231E98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98" t="85" r="9482" b="129"/>
          <a:stretch/>
        </p:blipFill>
        <p:spPr bwMode="auto">
          <a:xfrm>
            <a:off x="-1" y="136314"/>
            <a:ext cx="9144001" cy="672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253176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85900"/>
            <a:ext cx="9144000" cy="2216727"/>
          </a:xfrm>
          <a:prstGeom prst="rect">
            <a:avLst/>
          </a:prstGeom>
        </p:spPr>
      </p:pic>
      <p:sp>
        <p:nvSpPr>
          <p:cNvPr id="20" name="Text Placeholder 2"/>
          <p:cNvSpPr>
            <a:spLocks noGrp="1"/>
          </p:cNvSpPr>
          <p:nvPr>
            <p:ph idx="1"/>
          </p:nvPr>
        </p:nvSpPr>
        <p:spPr>
          <a:xfrm>
            <a:off x="628650" y="4069095"/>
            <a:ext cx="7886700" cy="25018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99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9" name="Picture 1">
            <a:extLst>
              <a:ext uri="{FF2B5EF4-FFF2-40B4-BE49-F238E27FC236}">
                <a16:creationId xmlns:a16="http://schemas.microsoft.com/office/drawing/2014/main" id="{9A724A66-0B2E-4234-ABDE-4C194D47040A}"/>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7129" t="16241" r="8518" b="-135"/>
          <a:stretch/>
        </p:blipFill>
        <p:spPr bwMode="auto">
          <a:xfrm>
            <a:off x="0" y="7083"/>
            <a:ext cx="9144000" cy="686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780756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3954" r="5379"/>
          <a:stretch/>
        </p:blipFill>
        <p:spPr>
          <a:xfrm>
            <a:off x="0" y="136314"/>
            <a:ext cx="9144000" cy="6721686"/>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557616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rgbClr val="FFFFFF"/>
        </a:solidFill>
        <a:effectLst/>
      </p:bgPr>
    </p:bg>
    <p:spTree>
      <p:nvGrpSpPr>
        <p:cNvPr id="1" name=""/>
        <p:cNvGrpSpPr/>
        <p:nvPr/>
      </p:nvGrpSpPr>
      <p:grpSpPr>
        <a:xfrm>
          <a:off x="0" y="0"/>
          <a:ext cx="0" cy="0"/>
          <a:chOff x="0" y="0"/>
          <a:chExt cx="0" cy="0"/>
        </a:xfrm>
      </p:grpSpPr>
      <p:sp>
        <p:nvSpPr>
          <p:cNvPr id="21" name="Freeform 20"/>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pic>
        <p:nvPicPr>
          <p:cNvPr id="18" name="Picture 2">
            <a:extLst>
              <a:ext uri="{FF2B5EF4-FFF2-40B4-BE49-F238E27FC236}">
                <a16:creationId xmlns:a16="http://schemas.microsoft.com/office/drawing/2014/main" id="{5A38BD82-F303-4BE3-8960-AA02B1CBED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136314"/>
            <a:ext cx="9144000" cy="672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nvGrpSpPr>
          <p:cNvPr id="14" name="Group 13"/>
          <p:cNvGrpSpPr/>
          <p:nvPr userDrawn="1"/>
        </p:nvGrpSpPr>
        <p:grpSpPr>
          <a:xfrm>
            <a:off x="0" y="0"/>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grpSp>
        <p:nvGrpSpPr>
          <p:cNvPr id="24" name="Group 23"/>
          <p:cNvGrpSpPr/>
          <p:nvPr userDrawn="1"/>
        </p:nvGrpSpPr>
        <p:grpSpPr>
          <a:xfrm>
            <a:off x="0" y="-11967"/>
            <a:ext cx="9144000" cy="471368"/>
            <a:chOff x="0" y="0"/>
            <a:chExt cx="9144000" cy="471368"/>
          </a:xfrm>
        </p:grpSpPr>
        <p:sp>
          <p:nvSpPr>
            <p:cNvPr id="25" name="Freeform 2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26" name="Rectangle 2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312873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69081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1875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94"/>
          <a:stretch/>
        </p:blipFill>
        <p:spPr>
          <a:xfrm>
            <a:off x="0" y="1485355"/>
            <a:ext cx="9144000" cy="2225616"/>
          </a:xfrm>
          <a:prstGeom prst="rect">
            <a:avLst/>
          </a:prstGeom>
        </p:spPr>
      </p:pic>
      <p:sp>
        <p:nvSpPr>
          <p:cNvPr id="21" name="Text Placeholder 2"/>
          <p:cNvSpPr>
            <a:spLocks noGrp="1"/>
          </p:cNvSpPr>
          <p:nvPr>
            <p:ph idx="1"/>
          </p:nvPr>
        </p:nvSpPr>
        <p:spPr>
          <a:xfrm>
            <a:off x="628650" y="4090360"/>
            <a:ext cx="7886700" cy="23210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79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471368"/>
            <a:chOff x="0" y="0"/>
            <a:chExt cx="9144000" cy="471368"/>
          </a:xfrm>
        </p:grpSpPr>
        <p:sp>
          <p:nvSpPr>
            <p:cNvPr id="8" name="Freeform 7"/>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9" name="Rectangle 8"/>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
        <p:nvSpPr>
          <p:cNvPr id="13" name="Rectangle 12"/>
          <p:cNvSpPr/>
          <p:nvPr userDrawn="1"/>
        </p:nvSpPr>
        <p:spPr>
          <a:xfrm>
            <a:off x="0" y="-10088"/>
            <a:ext cx="9144000" cy="1495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628650" y="138193"/>
            <a:ext cx="7886700" cy="134770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grpSp>
        <p:nvGrpSpPr>
          <p:cNvPr id="14" name="Group 13"/>
          <p:cNvGrpSpPr/>
          <p:nvPr userDrawn="1"/>
        </p:nvGrpSpPr>
        <p:grpSpPr>
          <a:xfrm>
            <a:off x="0" y="-10088"/>
            <a:ext cx="9144000" cy="471368"/>
            <a:chOff x="0" y="0"/>
            <a:chExt cx="9144000" cy="471368"/>
          </a:xfrm>
        </p:grpSpPr>
        <p:sp>
          <p:nvSpPr>
            <p:cNvPr id="15" name="Freeform 14"/>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16" name="Rectangle 15"/>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pic>
        <p:nvPicPr>
          <p:cNvPr id="18" name="Picture 17"/>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691" t="13586" r="116" b="49715"/>
          <a:stretch/>
        </p:blipFill>
        <p:spPr>
          <a:xfrm>
            <a:off x="0" y="1485355"/>
            <a:ext cx="9144000" cy="2235495"/>
          </a:xfrm>
          <a:prstGeom prst="rect">
            <a:avLst/>
          </a:prstGeom>
        </p:spPr>
      </p:pic>
      <p:sp>
        <p:nvSpPr>
          <p:cNvPr id="22" name="Text Placeholder 2"/>
          <p:cNvSpPr>
            <a:spLocks noGrp="1"/>
          </p:cNvSpPr>
          <p:nvPr>
            <p:ph idx="1"/>
          </p:nvPr>
        </p:nvSpPr>
        <p:spPr>
          <a:xfrm>
            <a:off x="628650" y="4154155"/>
            <a:ext cx="7886700" cy="24380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99432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userDrawn="1"/>
        </p:nvGrpSpPr>
        <p:grpSpPr>
          <a:xfrm>
            <a:off x="0" y="0"/>
            <a:ext cx="9144000" cy="471368"/>
            <a:chOff x="0" y="0"/>
            <a:chExt cx="9144000" cy="471368"/>
          </a:xfrm>
        </p:grpSpPr>
        <p:sp>
          <p:nvSpPr>
            <p:cNvPr id="9" name="Freeform 8"/>
            <p:cNvSpPr/>
            <p:nvPr userDrawn="1"/>
          </p:nvSpPr>
          <p:spPr>
            <a:xfrm>
              <a:off x="7628709" y="148281"/>
              <a:ext cx="1515291" cy="323087"/>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7" name="Rectangle 6"/>
            <p:cNvSpPr/>
            <p:nvPr userDrawn="1"/>
          </p:nvSpPr>
          <p:spPr>
            <a:xfrm>
              <a:off x="0" y="0"/>
              <a:ext cx="9144000" cy="14828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76" cstate="email">
              <a:extLst>
                <a:ext uri="{28A0092B-C50C-407E-A947-70E740481C1C}">
                  <a14:useLocalDpi xmlns:a14="http://schemas.microsoft.com/office/drawing/2010/main"/>
                </a:ext>
              </a:extLst>
            </a:blip>
            <a:stretch>
              <a:fillRect/>
            </a:stretch>
          </p:blipFill>
          <p:spPr>
            <a:xfrm>
              <a:off x="7844353" y="56206"/>
              <a:ext cx="1084002" cy="335022"/>
            </a:xfrm>
            <a:prstGeom prst="rect">
              <a:avLst/>
            </a:prstGeom>
          </p:spPr>
        </p:pic>
      </p:grpSp>
    </p:spTree>
    <p:extLst>
      <p:ext uri="{BB962C8B-B14F-4D97-AF65-F5344CB8AC3E}">
        <p14:creationId xmlns:p14="http://schemas.microsoft.com/office/powerpoint/2010/main" val="4134519540"/>
      </p:ext>
    </p:extLst>
  </p:cSld>
  <p:clrMap bg1="lt1" tx1="dk1" bg2="lt2" tx2="dk2" accent1="accent1" accent2="accent2" accent3="accent3" accent4="accent4" accent5="accent5" accent6="accent6" hlink="hlink" folHlink="folHlink"/>
  <p:sldLayoutIdLst>
    <p:sldLayoutId id="2147483792" r:id="rId1"/>
    <p:sldLayoutId id="2147483697" r:id="rId2"/>
    <p:sldLayoutId id="2147483706" r:id="rId3"/>
    <p:sldLayoutId id="2147483758" r:id="rId4"/>
    <p:sldLayoutId id="2147483759" r:id="rId5"/>
    <p:sldLayoutId id="2147483808" r:id="rId6"/>
    <p:sldLayoutId id="2147483761" r:id="rId7"/>
    <p:sldLayoutId id="2147483762" r:id="rId8"/>
    <p:sldLayoutId id="2147483773" r:id="rId9"/>
    <p:sldLayoutId id="2147483774" r:id="rId10"/>
    <p:sldLayoutId id="2147483707" r:id="rId11"/>
    <p:sldLayoutId id="2147483793" r:id="rId12"/>
    <p:sldLayoutId id="2147483709" r:id="rId13"/>
    <p:sldLayoutId id="2147483795" r:id="rId14"/>
    <p:sldLayoutId id="2147483710" r:id="rId15"/>
    <p:sldLayoutId id="2147483796" r:id="rId16"/>
    <p:sldLayoutId id="2147483711" r:id="rId17"/>
    <p:sldLayoutId id="2147483797" r:id="rId18"/>
    <p:sldLayoutId id="2147483712" r:id="rId19"/>
    <p:sldLayoutId id="2147483798" r:id="rId20"/>
    <p:sldLayoutId id="2147483713" r:id="rId21"/>
    <p:sldLayoutId id="2147483799" r:id="rId22"/>
    <p:sldLayoutId id="2147483714" r:id="rId23"/>
    <p:sldLayoutId id="2147483800" r:id="rId24"/>
    <p:sldLayoutId id="2147483715" r:id="rId25"/>
    <p:sldLayoutId id="2147483801" r:id="rId26"/>
    <p:sldLayoutId id="2147483700" r:id="rId27"/>
    <p:sldLayoutId id="2147483701" r:id="rId28"/>
    <p:sldLayoutId id="2147483702" r:id="rId29"/>
    <p:sldLayoutId id="2147483703" r:id="rId30"/>
    <p:sldLayoutId id="2147483724" r:id="rId31"/>
    <p:sldLayoutId id="2147483771" r:id="rId32"/>
    <p:sldLayoutId id="2147483770" r:id="rId33"/>
    <p:sldLayoutId id="2147483763" r:id="rId34"/>
    <p:sldLayoutId id="2147483725" r:id="rId35"/>
    <p:sldLayoutId id="2147483764" r:id="rId36"/>
    <p:sldLayoutId id="2147483723" r:id="rId37"/>
    <p:sldLayoutId id="2147483765" r:id="rId38"/>
    <p:sldLayoutId id="2147483727" r:id="rId39"/>
    <p:sldLayoutId id="2147483766" r:id="rId40"/>
    <p:sldLayoutId id="2147483728" r:id="rId41"/>
    <p:sldLayoutId id="2147483767" r:id="rId42"/>
    <p:sldLayoutId id="2147483726" r:id="rId43"/>
    <p:sldLayoutId id="2147483768" r:id="rId44"/>
    <p:sldLayoutId id="2147483729" r:id="rId45"/>
    <p:sldLayoutId id="2147483769" r:id="rId46"/>
    <p:sldLayoutId id="2147483716" r:id="rId47"/>
    <p:sldLayoutId id="2147483772" r:id="rId48"/>
    <p:sldLayoutId id="2147483717" r:id="rId49"/>
    <p:sldLayoutId id="2147483722" r:id="rId50"/>
    <p:sldLayoutId id="2147483810" r:id="rId51"/>
    <p:sldLayoutId id="2147483744" r:id="rId52"/>
    <p:sldLayoutId id="2147483804" r:id="rId53"/>
    <p:sldLayoutId id="2147483730" r:id="rId54"/>
    <p:sldLayoutId id="2147483731" r:id="rId55"/>
    <p:sldLayoutId id="2147483760" r:id="rId56"/>
    <p:sldLayoutId id="2147483736" r:id="rId57"/>
    <p:sldLayoutId id="2147483733" r:id="rId58"/>
    <p:sldLayoutId id="2147483734" r:id="rId59"/>
    <p:sldLayoutId id="2147483719" r:id="rId60"/>
    <p:sldLayoutId id="2147483720" r:id="rId61"/>
    <p:sldLayoutId id="2147483737" r:id="rId62"/>
    <p:sldLayoutId id="2147483738" r:id="rId63"/>
    <p:sldLayoutId id="2147483721" r:id="rId64"/>
    <p:sldLayoutId id="2147483746" r:id="rId65"/>
    <p:sldLayoutId id="2147483747" r:id="rId66"/>
    <p:sldLayoutId id="2147483748" r:id="rId67"/>
    <p:sldLayoutId id="2147483749" r:id="rId68"/>
    <p:sldLayoutId id="2147483750" r:id="rId69"/>
    <p:sldLayoutId id="2147483751" r:id="rId70"/>
    <p:sldLayoutId id="2147483790" r:id="rId71"/>
    <p:sldLayoutId id="2147483809" r:id="rId72"/>
    <p:sldLayoutId id="2147483704" r:id="rId73"/>
    <p:sldLayoutId id="2147483705" r:id="rId74"/>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aliem.com/2014/transitions-of-care-top-10-things-admitting-providers-wish-older-adult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nowmattersnow.org/"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twentytwo.fibreculturejournal.org/fcj-154-trolls-peers-and-the-diagram-of-collaboration/" TargetMode="External"/><Relationship Id="rId4" Type="http://schemas.openxmlformats.org/officeDocument/2006/relationships/image" Target="../media/image51.jpg"/></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thelaymedicalman.blogspot.com/2010/07/anesthesia-quiz-corner-referenc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Colorado_Rockies_(NHL)_logo.sv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pngimg.com/download/66686" TargetMode="Externa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hyperlink" Target="https://owl.excelsior.edu/educator-resources/owl-across-disciplines/owl-across-the-disciplines-grammar-and-usage/" TargetMode="External"/><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ovid19.colorado.gov/"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training.sprc.org/enrol/index.php?id=20" TargetMode="External"/><Relationship Id="rId5" Type="http://schemas.openxmlformats.org/officeDocument/2006/relationships/hyperlink" Target="https://www.psychiatry.org/psychiatrists/practice/telepsychiatry/blog/apa-resources-on-telepsychiatry-and-covid-19?utm_source=Internal-Link&amp;utm_medium=Side-Hero&amp;utm_campaign=Covid-19" TargetMode="External"/><Relationship Id="rId4" Type="http://schemas.openxmlformats.org/officeDocument/2006/relationships/hyperlink" Target="https://www.colorado.gov/pacific/hcpf/provider-telemedicin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altLang="en-US" dirty="0">
                <a:solidFill>
                  <a:srgbClr val="F5A818"/>
                </a:solidFill>
              </a:rPr>
              <a:t>ZERO</a:t>
            </a:r>
            <a:r>
              <a:rPr lang="en-US" altLang="en-US" b="0" dirty="0"/>
              <a:t>Suicide</a:t>
            </a:r>
            <a:r>
              <a:rPr lang="en-US" altLang="en-US" dirty="0"/>
              <a:t> </a:t>
            </a:r>
            <a:br>
              <a:rPr lang="en-US" altLang="en-US" dirty="0"/>
            </a:br>
            <a:r>
              <a:rPr lang="en-US" altLang="en-US" b="0" dirty="0"/>
              <a:t>Learning Collaborative </a:t>
            </a:r>
            <a:endParaRPr lang="en-US" dirty="0"/>
          </a:p>
        </p:txBody>
      </p:sp>
      <p:sp>
        <p:nvSpPr>
          <p:cNvPr id="6" name="Text Placeholder 5"/>
          <p:cNvSpPr>
            <a:spLocks noGrp="1"/>
          </p:cNvSpPr>
          <p:nvPr>
            <p:ph type="body" idx="1"/>
          </p:nvPr>
        </p:nvSpPr>
        <p:spPr>
          <a:xfrm>
            <a:off x="713097" y="4879396"/>
            <a:ext cx="7886700" cy="1500187"/>
          </a:xfrm>
        </p:spPr>
        <p:txBody>
          <a:bodyPr anchor="ctr"/>
          <a:lstStyle/>
          <a:p>
            <a:pPr algn="ctr"/>
            <a:r>
              <a:rPr lang="en-US" altLang="en-US" sz="3200" b="1" dirty="0"/>
              <a:t>Colorado | March 26, 2020</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2863" y="986159"/>
            <a:ext cx="1428750" cy="1714500"/>
          </a:xfrm>
          <a:prstGeom prst="rect">
            <a:avLst/>
          </a:prstGeom>
        </p:spPr>
      </p:pic>
    </p:spTree>
    <p:extLst>
      <p:ext uri="{BB962C8B-B14F-4D97-AF65-F5344CB8AC3E}">
        <p14:creationId xmlns:p14="http://schemas.microsoft.com/office/powerpoint/2010/main" val="25299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43E4-06C8-4081-BE9A-4D3C90E37CF2}"/>
              </a:ext>
            </a:extLst>
          </p:cNvPr>
          <p:cNvSpPr>
            <a:spLocks noGrp="1"/>
          </p:cNvSpPr>
          <p:nvPr>
            <p:ph type="title"/>
          </p:nvPr>
        </p:nvSpPr>
        <p:spPr/>
        <p:txBody>
          <a:bodyPr>
            <a:normAutofit/>
          </a:bodyPr>
          <a:lstStyle/>
          <a:p>
            <a:pPr algn="ctr"/>
            <a:r>
              <a:rPr lang="en-US" sz="4800" dirty="0"/>
              <a:t>Care Transitions </a:t>
            </a:r>
          </a:p>
        </p:txBody>
      </p:sp>
      <p:sp>
        <p:nvSpPr>
          <p:cNvPr id="3" name="Content Placeholder 2">
            <a:extLst>
              <a:ext uri="{FF2B5EF4-FFF2-40B4-BE49-F238E27FC236}">
                <a16:creationId xmlns:a16="http://schemas.microsoft.com/office/drawing/2014/main" id="{547BA8DF-51E9-4940-BC26-6DD4C13D8D4A}"/>
              </a:ext>
            </a:extLst>
          </p:cNvPr>
          <p:cNvSpPr>
            <a:spLocks noGrp="1"/>
          </p:cNvSpPr>
          <p:nvPr>
            <p:ph idx="1"/>
          </p:nvPr>
        </p:nvSpPr>
        <p:spPr/>
        <p:txBody>
          <a:bodyPr>
            <a:normAutofit/>
          </a:bodyPr>
          <a:lstStyle/>
          <a:p>
            <a:pPr marL="0" indent="0">
              <a:buNone/>
            </a:pPr>
            <a:r>
              <a:rPr lang="en-US" sz="3200" b="1" dirty="0"/>
              <a:t>Focus on those leaving intensive levels of care</a:t>
            </a:r>
          </a:p>
          <a:p>
            <a:pPr>
              <a:buClr>
                <a:schemeClr val="tx1">
                  <a:lumMod val="50000"/>
                </a:schemeClr>
              </a:buClr>
              <a:buFont typeface="Arial" panose="020B0604020202020204" pitchFamily="34" charset="0"/>
              <a:buChar char="•"/>
            </a:pPr>
            <a:r>
              <a:rPr lang="en-US" sz="2800" b="1" dirty="0"/>
              <a:t>Unique challenges now</a:t>
            </a:r>
          </a:p>
          <a:p>
            <a:pPr>
              <a:buClr>
                <a:schemeClr val="tx1">
                  <a:lumMod val="50000"/>
                </a:schemeClr>
              </a:buClr>
              <a:buFont typeface="Arial" panose="020B0604020202020204" pitchFamily="34" charset="0"/>
              <a:buChar char="•"/>
            </a:pPr>
            <a:r>
              <a:rPr lang="en-US" sz="2800" b="1" dirty="0"/>
              <a:t>Suicide care pathway patients</a:t>
            </a:r>
          </a:p>
          <a:p>
            <a:pPr>
              <a:buClr>
                <a:schemeClr val="tx1">
                  <a:lumMod val="50000"/>
                </a:schemeClr>
              </a:buClr>
              <a:buFont typeface="Arial" panose="020B0604020202020204" pitchFamily="34" charset="0"/>
              <a:buChar char="•"/>
            </a:pPr>
            <a:r>
              <a:rPr lang="en-US" sz="2800" b="1" dirty="0"/>
              <a:t>Telehealth in Colorado?</a:t>
            </a:r>
          </a:p>
          <a:p>
            <a:pPr>
              <a:buClr>
                <a:schemeClr val="tx1">
                  <a:lumMod val="50000"/>
                </a:schemeClr>
              </a:buClr>
              <a:buFont typeface="Arial" panose="020B0604020202020204" pitchFamily="34" charset="0"/>
              <a:buChar char="•"/>
            </a:pPr>
            <a:r>
              <a:rPr lang="en-US" sz="2800" b="1" dirty="0"/>
              <a:t>Caring contacts </a:t>
            </a:r>
          </a:p>
          <a:p>
            <a:pPr>
              <a:buFont typeface="Arial" panose="020B0604020202020204" pitchFamily="34" charset="0"/>
              <a:buChar char="•"/>
            </a:pPr>
            <a:endParaRPr lang="en-US" b="1" dirty="0"/>
          </a:p>
        </p:txBody>
      </p:sp>
      <p:pic>
        <p:nvPicPr>
          <p:cNvPr id="5" name="Picture 4" descr="A picture containing drawing, toy&#10;&#10;Description automatically generated">
            <a:extLst>
              <a:ext uri="{FF2B5EF4-FFF2-40B4-BE49-F238E27FC236}">
                <a16:creationId xmlns:a16="http://schemas.microsoft.com/office/drawing/2014/main" id="{0896DE89-73F3-4A54-ABEB-B72B5962735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67167" y="4227875"/>
            <a:ext cx="2311572" cy="1539126"/>
          </a:xfrm>
          <a:prstGeom prst="rect">
            <a:avLst/>
          </a:prstGeom>
        </p:spPr>
      </p:pic>
    </p:spTree>
    <p:extLst>
      <p:ext uri="{BB962C8B-B14F-4D97-AF65-F5344CB8AC3E}">
        <p14:creationId xmlns:p14="http://schemas.microsoft.com/office/powerpoint/2010/main" val="353746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B0FF6-DDE3-4097-877E-660987E0A5C4}"/>
              </a:ext>
            </a:extLst>
          </p:cNvPr>
          <p:cNvSpPr>
            <a:spLocks noGrp="1"/>
          </p:cNvSpPr>
          <p:nvPr>
            <p:ph type="title"/>
          </p:nvPr>
        </p:nvSpPr>
        <p:spPr/>
        <p:txBody>
          <a:bodyPr/>
          <a:lstStyle/>
          <a:p>
            <a:r>
              <a:rPr lang="en-US" dirty="0"/>
              <a:t> </a:t>
            </a:r>
            <a:r>
              <a:rPr lang="en-US" sz="4000" dirty="0"/>
              <a:t>Caring contacts – Why now?</a:t>
            </a:r>
          </a:p>
        </p:txBody>
      </p:sp>
      <p:sp>
        <p:nvSpPr>
          <p:cNvPr id="3" name="Content Placeholder 2">
            <a:extLst>
              <a:ext uri="{FF2B5EF4-FFF2-40B4-BE49-F238E27FC236}">
                <a16:creationId xmlns:a16="http://schemas.microsoft.com/office/drawing/2014/main" id="{0C314D59-61B1-4F05-9EF5-9C28FB85E74B}"/>
              </a:ext>
            </a:extLst>
          </p:cNvPr>
          <p:cNvSpPr>
            <a:spLocks noGrp="1"/>
          </p:cNvSpPr>
          <p:nvPr>
            <p:ph idx="1"/>
          </p:nvPr>
        </p:nvSpPr>
        <p:spPr/>
        <p:txBody>
          <a:bodyPr>
            <a:normAutofit lnSpcReduction="10000"/>
          </a:bodyPr>
          <a:lstStyle/>
          <a:p>
            <a:pPr marL="0" indent="0">
              <a:buNone/>
            </a:pPr>
            <a:endParaRPr lang="en-US" b="1" dirty="0"/>
          </a:p>
          <a:p>
            <a:pPr marL="0" indent="0">
              <a:buNone/>
            </a:pPr>
            <a:r>
              <a:rPr lang="en-US" sz="2800" b="1" dirty="0"/>
              <a:t>Who would benefit from caring contacts?</a:t>
            </a:r>
          </a:p>
          <a:p>
            <a:pPr>
              <a:buClr>
                <a:schemeClr val="tx1">
                  <a:lumMod val="50000"/>
                </a:schemeClr>
              </a:buClr>
              <a:buFont typeface="Wingdings" panose="05000000000000000000" pitchFamily="2" charset="2"/>
              <a:buChar char="ü"/>
            </a:pPr>
            <a:r>
              <a:rPr lang="en-US" sz="2800" b="1" dirty="0"/>
              <a:t>  OK – who would NOT benefit from caring contacts???</a:t>
            </a:r>
          </a:p>
          <a:p>
            <a:pPr>
              <a:buClr>
                <a:schemeClr val="tx1">
                  <a:lumMod val="50000"/>
                </a:schemeClr>
              </a:buClr>
              <a:buFont typeface="Wingdings" panose="05000000000000000000" pitchFamily="2" charset="2"/>
              <a:buChar char="ü"/>
            </a:pPr>
            <a:endParaRPr lang="en-US" sz="2800" b="1" dirty="0"/>
          </a:p>
          <a:p>
            <a:pPr>
              <a:buClr>
                <a:schemeClr val="tx1">
                  <a:lumMod val="50000"/>
                </a:schemeClr>
              </a:buClr>
              <a:buFont typeface="Wingdings" panose="05000000000000000000" pitchFamily="2" charset="2"/>
              <a:buChar char="ü"/>
            </a:pPr>
            <a:r>
              <a:rPr lang="en-US" sz="2800" b="1" dirty="0"/>
              <a:t> Unique delivery</a:t>
            </a:r>
          </a:p>
          <a:p>
            <a:pPr>
              <a:buClr>
                <a:schemeClr val="tx1">
                  <a:lumMod val="50000"/>
                </a:schemeClr>
              </a:buClr>
              <a:buFont typeface="Wingdings" panose="05000000000000000000" pitchFamily="2" charset="2"/>
              <a:buChar char="ü"/>
            </a:pPr>
            <a:r>
              <a:rPr lang="en-US" sz="2800" b="1" dirty="0"/>
              <a:t> Unique messages for today</a:t>
            </a:r>
          </a:p>
          <a:p>
            <a:pPr>
              <a:buClr>
                <a:schemeClr val="tx1">
                  <a:lumMod val="50000"/>
                </a:schemeClr>
              </a:buClr>
              <a:buFont typeface="Wingdings" panose="05000000000000000000" pitchFamily="2" charset="2"/>
              <a:buChar char="ü"/>
            </a:pPr>
            <a:endParaRPr lang="en-US" sz="2800" b="1" dirty="0"/>
          </a:p>
          <a:p>
            <a:pPr marL="0" indent="0">
              <a:buClr>
                <a:schemeClr val="tx1">
                  <a:lumMod val="50000"/>
                </a:schemeClr>
              </a:buClr>
              <a:buNone/>
            </a:pPr>
            <a:r>
              <a:rPr lang="en-US" sz="2800" b="1" dirty="0">
                <a:hlinkClick r:id="rId3"/>
              </a:rPr>
              <a:t>www.nowmattersnow.org</a:t>
            </a:r>
            <a:endParaRPr lang="en-US" sz="2800" b="1" dirty="0"/>
          </a:p>
          <a:p>
            <a:pPr marL="0" indent="0">
              <a:buClr>
                <a:schemeClr val="tx1">
                  <a:lumMod val="50000"/>
                </a:schemeClr>
              </a:buClr>
              <a:buNone/>
            </a:pPr>
            <a:endParaRPr lang="en-US" sz="2800" b="1" dirty="0"/>
          </a:p>
          <a:p>
            <a:pPr>
              <a:buClr>
                <a:schemeClr val="tx1">
                  <a:lumMod val="50000"/>
                </a:schemeClr>
              </a:buClr>
              <a:buFont typeface="Wingdings" panose="05000000000000000000" pitchFamily="2" charset="2"/>
              <a:buChar char="ü"/>
            </a:pPr>
            <a:endParaRPr lang="en-US" sz="2800" b="1" dirty="0"/>
          </a:p>
          <a:p>
            <a:pPr>
              <a:buFont typeface="Arial" panose="020B0604020202020204" pitchFamily="34" charset="0"/>
              <a:buChar char="•"/>
            </a:pPr>
            <a:endParaRPr lang="en-US" sz="2800" b="1" dirty="0"/>
          </a:p>
          <a:p>
            <a:pPr marL="0" indent="0">
              <a:buNone/>
            </a:pPr>
            <a:endParaRPr lang="en-US" b="1" dirty="0"/>
          </a:p>
        </p:txBody>
      </p:sp>
      <p:pic>
        <p:nvPicPr>
          <p:cNvPr id="5" name="Picture 4" descr="A picture containing drawing&#10;&#10;Description automatically generated">
            <a:extLst>
              <a:ext uri="{FF2B5EF4-FFF2-40B4-BE49-F238E27FC236}">
                <a16:creationId xmlns:a16="http://schemas.microsoft.com/office/drawing/2014/main" id="{FB2CC44D-43BC-4279-A798-4B994A4A11D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79866" y="4473826"/>
            <a:ext cx="3064134" cy="2033143"/>
          </a:xfrm>
          <a:prstGeom prst="rect">
            <a:avLst/>
          </a:prstGeom>
        </p:spPr>
      </p:pic>
    </p:spTree>
    <p:extLst>
      <p:ext uri="{BB962C8B-B14F-4D97-AF65-F5344CB8AC3E}">
        <p14:creationId xmlns:p14="http://schemas.microsoft.com/office/powerpoint/2010/main" val="3983978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E549-5C94-48C7-9CD6-7811CBBC558F}"/>
              </a:ext>
            </a:extLst>
          </p:cNvPr>
          <p:cNvSpPr>
            <a:spLocks noGrp="1"/>
          </p:cNvSpPr>
          <p:nvPr>
            <p:ph type="title"/>
          </p:nvPr>
        </p:nvSpPr>
        <p:spPr/>
        <p:txBody>
          <a:bodyPr/>
          <a:lstStyle/>
          <a:p>
            <a:r>
              <a:rPr lang="en-US" dirty="0"/>
              <a:t>  Questions and Answers………….</a:t>
            </a:r>
          </a:p>
        </p:txBody>
      </p:sp>
      <p:pic>
        <p:nvPicPr>
          <p:cNvPr id="5" name="Content Placeholder 4" descr="A picture containing drawing&#10;&#10;Description automatically generated">
            <a:extLst>
              <a:ext uri="{FF2B5EF4-FFF2-40B4-BE49-F238E27FC236}">
                <a16:creationId xmlns:a16="http://schemas.microsoft.com/office/drawing/2014/main" id="{4ADF6449-FC34-4702-B83B-1155C0F2941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43250" y="2572544"/>
            <a:ext cx="2857500" cy="2857500"/>
          </a:xfrm>
        </p:spPr>
      </p:pic>
    </p:spTree>
    <p:extLst>
      <p:ext uri="{BB962C8B-B14F-4D97-AF65-F5344CB8AC3E}">
        <p14:creationId xmlns:p14="http://schemas.microsoft.com/office/powerpoint/2010/main" val="2468604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D252-CDFC-4135-81CB-67C6CAE5B113}"/>
              </a:ext>
            </a:extLst>
          </p:cNvPr>
          <p:cNvSpPr>
            <a:spLocks noGrp="1"/>
          </p:cNvSpPr>
          <p:nvPr>
            <p:ph type="title"/>
          </p:nvPr>
        </p:nvSpPr>
        <p:spPr/>
        <p:txBody>
          <a:bodyPr/>
          <a:lstStyle/>
          <a:p>
            <a:r>
              <a:rPr lang="en-US" dirty="0"/>
              <a:t>  Final updates from Michael</a:t>
            </a:r>
          </a:p>
        </p:txBody>
      </p:sp>
      <p:sp>
        <p:nvSpPr>
          <p:cNvPr id="3" name="Content Placeholder 2">
            <a:extLst>
              <a:ext uri="{FF2B5EF4-FFF2-40B4-BE49-F238E27FC236}">
                <a16:creationId xmlns:a16="http://schemas.microsoft.com/office/drawing/2014/main" id="{AFDB0515-2CA4-46BE-93C9-7474785B41D3}"/>
              </a:ext>
            </a:extLst>
          </p:cNvPr>
          <p:cNvSpPr>
            <a:spLocks noGrp="1"/>
          </p:cNvSpPr>
          <p:nvPr>
            <p:ph idx="1"/>
          </p:nvPr>
        </p:nvSpPr>
        <p:spPr/>
        <p:txBody>
          <a:bodyPr/>
          <a:lstStyle/>
          <a:p>
            <a:endParaRPr lang="en-US" dirty="0"/>
          </a:p>
          <a:p>
            <a:r>
              <a:rPr lang="en-US" dirty="0"/>
              <a:t>Announcements and updates from State </a:t>
            </a:r>
          </a:p>
          <a:p>
            <a:r>
              <a:rPr lang="en-US" dirty="0"/>
              <a:t>Next meetings:</a:t>
            </a:r>
          </a:p>
          <a:p>
            <a:pPr marL="914400" lvl="2" indent="0">
              <a:buNone/>
            </a:pPr>
            <a:endParaRPr lang="en-US" dirty="0"/>
          </a:p>
          <a:p>
            <a:pPr lvl="1"/>
            <a:r>
              <a:rPr lang="en-US" dirty="0"/>
              <a:t>April 23</a:t>
            </a:r>
            <a:r>
              <a:rPr lang="en-US" baseline="30000" dirty="0"/>
              <a:t>rd</a:t>
            </a:r>
            <a:r>
              <a:rPr lang="en-US" dirty="0"/>
              <a:t> at 10 am</a:t>
            </a:r>
          </a:p>
          <a:p>
            <a:pPr lvl="2"/>
            <a:r>
              <a:rPr lang="en-US" dirty="0"/>
              <a:t>COVID-related discussions as needed</a:t>
            </a:r>
          </a:p>
          <a:p>
            <a:pPr lvl="2"/>
            <a:r>
              <a:rPr lang="en-US" dirty="0"/>
              <a:t>Health equity in suicide prevention</a:t>
            </a:r>
          </a:p>
          <a:p>
            <a:pPr marL="914400" lvl="2" indent="0">
              <a:buNone/>
            </a:pPr>
            <a:endParaRPr lang="en-US" dirty="0"/>
          </a:p>
          <a:p>
            <a:pPr lvl="1"/>
            <a:r>
              <a:rPr lang="en-US" dirty="0"/>
              <a:t>May 28</a:t>
            </a:r>
            <a:r>
              <a:rPr lang="en-US" baseline="30000" dirty="0"/>
              <a:t>th</a:t>
            </a:r>
            <a:r>
              <a:rPr lang="en-US" dirty="0"/>
              <a:t> at 10 am</a:t>
            </a:r>
          </a:p>
          <a:p>
            <a:pPr lvl="2"/>
            <a:r>
              <a:rPr lang="en-US" dirty="0"/>
              <a:t>Veteran suicide prevention: building on lethal means safety</a:t>
            </a:r>
          </a:p>
        </p:txBody>
      </p:sp>
      <p:pic>
        <p:nvPicPr>
          <p:cNvPr id="5" name="Picture 4" descr="A close up of a sign&#10;&#10;Description automatically generated">
            <a:extLst>
              <a:ext uri="{FF2B5EF4-FFF2-40B4-BE49-F238E27FC236}">
                <a16:creationId xmlns:a16="http://schemas.microsoft.com/office/drawing/2014/main" id="{F0E419E7-F4FF-4696-A7B8-45E5CED0070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83859" y="1637501"/>
            <a:ext cx="2013194" cy="1933602"/>
          </a:xfrm>
          <a:prstGeom prst="rect">
            <a:avLst/>
          </a:prstGeom>
        </p:spPr>
      </p:pic>
      <p:sp>
        <p:nvSpPr>
          <p:cNvPr id="6" name="TextBox 5">
            <a:extLst>
              <a:ext uri="{FF2B5EF4-FFF2-40B4-BE49-F238E27FC236}">
                <a16:creationId xmlns:a16="http://schemas.microsoft.com/office/drawing/2014/main" id="{9D28CFEF-D881-4072-9A58-BA5ABEC111BE}"/>
              </a:ext>
            </a:extLst>
          </p:cNvPr>
          <p:cNvSpPr txBox="1"/>
          <p:nvPr/>
        </p:nvSpPr>
        <p:spPr>
          <a:xfrm>
            <a:off x="6128951" y="7027692"/>
            <a:ext cx="2013194" cy="369332"/>
          </a:xfrm>
          <a:prstGeom prst="rect">
            <a:avLst/>
          </a:prstGeom>
          <a:noFill/>
        </p:spPr>
        <p:txBody>
          <a:bodyPr wrap="square" rtlCol="0">
            <a:spAutoFit/>
          </a:bodyPr>
          <a:lstStyle/>
          <a:p>
            <a:r>
              <a:rPr lang="en-US" sz="900">
                <a:hlinkClick r:id="rId4" tooltip="https://en.wikipedia.org/wiki/File:Colorado_Rockies_(NHL)_logo.sv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160208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DB9A00-3184-43A2-A455-E759E4B3F4C0}"/>
              </a:ext>
            </a:extLst>
          </p:cNvPr>
          <p:cNvSpPr>
            <a:spLocks noGrp="1"/>
          </p:cNvSpPr>
          <p:nvPr>
            <p:ph type="title"/>
          </p:nvPr>
        </p:nvSpPr>
        <p:spPr/>
        <p:txBody>
          <a:bodyPr/>
          <a:lstStyle/>
          <a:p>
            <a:endParaRPr lang="en-US" dirty="0"/>
          </a:p>
        </p:txBody>
      </p:sp>
      <p:pic>
        <p:nvPicPr>
          <p:cNvPr id="6" name="Content Placeholder 5" descr="A picture containing drawing&#10;&#10;Description automatically generated">
            <a:extLst>
              <a:ext uri="{FF2B5EF4-FFF2-40B4-BE49-F238E27FC236}">
                <a16:creationId xmlns:a16="http://schemas.microsoft.com/office/drawing/2014/main" id="{1FD4327B-80F4-49AB-B07F-A857FB5EBA56}"/>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29380" y="3163330"/>
            <a:ext cx="5071508" cy="1671401"/>
          </a:xfrm>
        </p:spPr>
      </p:pic>
    </p:spTree>
    <p:extLst>
      <p:ext uri="{BB962C8B-B14F-4D97-AF65-F5344CB8AC3E}">
        <p14:creationId xmlns:p14="http://schemas.microsoft.com/office/powerpoint/2010/main" val="218752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Agenda</a:t>
            </a:r>
            <a:endParaRPr lang="en-US" dirty="0"/>
          </a:p>
        </p:txBody>
      </p:sp>
      <p:sp>
        <p:nvSpPr>
          <p:cNvPr id="3" name="Content Placeholder 2"/>
          <p:cNvSpPr>
            <a:spLocks noGrp="1"/>
          </p:cNvSpPr>
          <p:nvPr>
            <p:ph idx="1"/>
          </p:nvPr>
        </p:nvSpPr>
        <p:spPr/>
        <p:txBody>
          <a:bodyPr>
            <a:normAutofit/>
          </a:bodyPr>
          <a:lstStyle/>
          <a:p>
            <a:pPr marL="457200" lvl="1" indent="-457200">
              <a:spcBef>
                <a:spcPts val="600"/>
              </a:spcBef>
              <a:spcAft>
                <a:spcPts val="1200"/>
              </a:spcAft>
            </a:pPr>
            <a:r>
              <a:rPr lang="en-US" altLang="en-US" sz="2800" b="1" dirty="0"/>
              <a:t>Team roll call and verbal check-in</a:t>
            </a:r>
          </a:p>
          <a:p>
            <a:pPr marL="914400" lvl="2" indent="-457200">
              <a:spcBef>
                <a:spcPts val="600"/>
              </a:spcBef>
              <a:spcAft>
                <a:spcPts val="1200"/>
              </a:spcAft>
              <a:buFont typeface="Courier New" panose="02070309020205020404" pitchFamily="49" charset="0"/>
              <a:buChar char="o"/>
            </a:pPr>
            <a:r>
              <a:rPr lang="en-US" dirty="0"/>
              <a:t>Michael Lott-Manier – CDPHE Office of Suicide Prevention</a:t>
            </a:r>
            <a:endParaRPr lang="en-US" sz="2200" dirty="0"/>
          </a:p>
          <a:p>
            <a:pPr marL="457200" lvl="1" indent="-457200">
              <a:spcBef>
                <a:spcPts val="600"/>
              </a:spcBef>
              <a:spcAft>
                <a:spcPts val="1200"/>
              </a:spcAft>
            </a:pPr>
            <a:r>
              <a:rPr lang="en-US" sz="2600" b="1" dirty="0"/>
              <a:t>Suicide prevention related to COVID-19 </a:t>
            </a:r>
          </a:p>
          <a:p>
            <a:pPr marL="914400" lvl="2" indent="-457200">
              <a:spcBef>
                <a:spcPts val="600"/>
              </a:spcBef>
              <a:spcAft>
                <a:spcPts val="1200"/>
              </a:spcAft>
              <a:buFont typeface="Courier New" panose="02070309020205020404" pitchFamily="49" charset="0"/>
              <a:buChar char="o"/>
            </a:pPr>
            <a:r>
              <a:rPr lang="en-US" sz="2200" dirty="0"/>
              <a:t>Michael Lott-Manier – CDPHE OSP</a:t>
            </a:r>
          </a:p>
          <a:p>
            <a:pPr marL="914400" lvl="2" indent="-457200">
              <a:spcBef>
                <a:spcPts val="600"/>
              </a:spcBef>
              <a:spcAft>
                <a:spcPts val="1200"/>
              </a:spcAft>
              <a:buFont typeface="Courier New" panose="02070309020205020404" pitchFamily="49" charset="0"/>
              <a:buChar char="o"/>
            </a:pPr>
            <a:r>
              <a:rPr lang="en-US" sz="2200" dirty="0"/>
              <a:t>Kim Walton, Clinical Lead – Zero Suicide Institute</a:t>
            </a:r>
          </a:p>
          <a:p>
            <a:pPr marL="457200" lvl="1" indent="-457200">
              <a:spcBef>
                <a:spcPts val="600"/>
              </a:spcBef>
              <a:spcAft>
                <a:spcPts val="1200"/>
              </a:spcAft>
            </a:pPr>
            <a:r>
              <a:rPr lang="en-US" sz="2400" dirty="0"/>
              <a:t>Resources</a:t>
            </a:r>
          </a:p>
          <a:p>
            <a:pPr marL="457200" lvl="1" indent="-457200">
              <a:spcBef>
                <a:spcPts val="600"/>
              </a:spcBef>
              <a:spcAft>
                <a:spcPts val="1200"/>
              </a:spcAft>
            </a:pPr>
            <a:r>
              <a:rPr lang="en-US" sz="2400" dirty="0"/>
              <a:t>Announcements </a:t>
            </a:r>
            <a:endParaRPr lang="en-US" sz="2200" dirty="0"/>
          </a:p>
          <a:p>
            <a:pPr marL="914400" lvl="2" indent="-457200">
              <a:spcBef>
                <a:spcPts val="600"/>
              </a:spcBef>
              <a:spcAft>
                <a:spcPts val="1200"/>
              </a:spcAft>
            </a:pPr>
            <a:endParaRPr lang="en-US" sz="2200" dirty="0"/>
          </a:p>
        </p:txBody>
      </p:sp>
    </p:spTree>
    <p:extLst>
      <p:ext uri="{BB962C8B-B14F-4D97-AF65-F5344CB8AC3E}">
        <p14:creationId xmlns:p14="http://schemas.microsoft.com/office/powerpoint/2010/main" val="34918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Roll Call </a:t>
            </a:r>
            <a:endParaRPr lang="en-US" dirty="0"/>
          </a:p>
        </p:txBody>
      </p:sp>
      <p:sp>
        <p:nvSpPr>
          <p:cNvPr id="3" name="Content Placeholder 2"/>
          <p:cNvSpPr>
            <a:spLocks noGrp="1"/>
          </p:cNvSpPr>
          <p:nvPr>
            <p:ph idx="1"/>
          </p:nvPr>
        </p:nvSpPr>
        <p:spPr/>
        <p:txBody>
          <a:bodyPr>
            <a:normAutofit/>
          </a:bodyPr>
          <a:lstStyle/>
          <a:p>
            <a:pPr marL="457200" lvl="1" indent="-457200">
              <a:spcBef>
                <a:spcPts val="600"/>
              </a:spcBef>
              <a:spcAft>
                <a:spcPts val="1200"/>
              </a:spcAft>
            </a:pPr>
            <a:r>
              <a:rPr lang="en-US" altLang="en-US" sz="2800" dirty="0"/>
              <a:t>For this session we will go back to our verbal roll call -  we want to hear from you!</a:t>
            </a:r>
          </a:p>
          <a:p>
            <a:pPr marL="914400" lvl="2" indent="-457200">
              <a:spcBef>
                <a:spcPts val="600"/>
              </a:spcBef>
              <a:spcAft>
                <a:spcPts val="1200"/>
              </a:spcAft>
              <a:buFont typeface="Courier New" panose="02070309020205020404" pitchFamily="49" charset="0"/>
              <a:buChar char="o"/>
            </a:pPr>
            <a:endParaRPr lang="en-US" altLang="en-US" sz="2600" dirty="0"/>
          </a:p>
          <a:p>
            <a:pPr marL="914400" lvl="2" indent="-457200">
              <a:spcBef>
                <a:spcPts val="600"/>
              </a:spcBef>
              <a:spcAft>
                <a:spcPts val="1200"/>
              </a:spcAft>
              <a:buFont typeface="Courier New" panose="02070309020205020404" pitchFamily="49" charset="0"/>
              <a:buChar char="o"/>
            </a:pPr>
            <a:r>
              <a:rPr lang="en-US" altLang="en-US" sz="2600" dirty="0"/>
              <a:t>Please check in as we call your organization with your name and a brief check in on your current </a:t>
            </a:r>
            <a:r>
              <a:rPr lang="en-US" altLang="en-US" sz="2600" dirty="0" err="1"/>
              <a:t>Covid</a:t>
            </a:r>
            <a:r>
              <a:rPr lang="en-US" altLang="en-US" sz="2600" dirty="0"/>
              <a:t> response plans</a:t>
            </a:r>
          </a:p>
          <a:p>
            <a:pPr marL="1371600" lvl="3" indent="-457200">
              <a:spcBef>
                <a:spcPts val="600"/>
              </a:spcBef>
              <a:spcAft>
                <a:spcPts val="1200"/>
              </a:spcAft>
              <a:buFont typeface="Courier New" panose="02070309020205020404" pitchFamily="49" charset="0"/>
              <a:buChar char="o"/>
            </a:pPr>
            <a:endParaRPr lang="en-US" altLang="en-US" sz="2400" dirty="0"/>
          </a:p>
          <a:p>
            <a:pPr marL="0" lvl="1" indent="0">
              <a:spcBef>
                <a:spcPts val="600"/>
              </a:spcBef>
              <a:spcAft>
                <a:spcPts val="1200"/>
              </a:spcAft>
              <a:buNone/>
            </a:pPr>
            <a:endParaRPr lang="en-US" altLang="en-US" sz="2800" dirty="0"/>
          </a:p>
          <a:p>
            <a:pPr marL="0" lvl="1" indent="0">
              <a:spcBef>
                <a:spcPts val="600"/>
              </a:spcBef>
              <a:spcAft>
                <a:spcPts val="1200"/>
              </a:spcAft>
              <a:buNone/>
            </a:pPr>
            <a:endParaRPr lang="en-US" altLang="en-US" sz="2800" dirty="0"/>
          </a:p>
        </p:txBody>
      </p:sp>
    </p:spTree>
    <p:extLst>
      <p:ext uri="{BB962C8B-B14F-4D97-AF65-F5344CB8AC3E}">
        <p14:creationId xmlns:p14="http://schemas.microsoft.com/office/powerpoint/2010/main" val="4080648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4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3CD6-D328-4449-A470-0C32C0826593}"/>
              </a:ext>
            </a:extLst>
          </p:cNvPr>
          <p:cNvSpPr>
            <a:spLocks noGrp="1"/>
          </p:cNvSpPr>
          <p:nvPr>
            <p:ph type="title"/>
          </p:nvPr>
        </p:nvSpPr>
        <p:spPr/>
        <p:txBody>
          <a:bodyPr/>
          <a:lstStyle/>
          <a:p>
            <a:r>
              <a:rPr lang="en-US" dirty="0"/>
              <a:t>Polling Question #1</a:t>
            </a:r>
          </a:p>
        </p:txBody>
      </p:sp>
      <p:sp>
        <p:nvSpPr>
          <p:cNvPr id="3" name="Content Placeholder 2">
            <a:extLst>
              <a:ext uri="{FF2B5EF4-FFF2-40B4-BE49-F238E27FC236}">
                <a16:creationId xmlns:a16="http://schemas.microsoft.com/office/drawing/2014/main" id="{370164CE-9D44-4683-97A4-8F59C868DCBC}"/>
              </a:ext>
            </a:extLst>
          </p:cNvPr>
          <p:cNvSpPr>
            <a:spLocks noGrp="1"/>
          </p:cNvSpPr>
          <p:nvPr>
            <p:ph idx="1"/>
          </p:nvPr>
        </p:nvSpPr>
        <p:spPr/>
        <p:txBody>
          <a:bodyPr>
            <a:normAutofit lnSpcReduction="10000"/>
          </a:bodyPr>
          <a:lstStyle/>
          <a:p>
            <a:r>
              <a:rPr lang="en-US" dirty="0"/>
              <a:t>What is your biggest suicide safer care concern related to the current national pandemic?</a:t>
            </a:r>
          </a:p>
          <a:p>
            <a:pPr marL="457200" lvl="1" indent="0">
              <a:buNone/>
            </a:pPr>
            <a:r>
              <a:rPr lang="en-US" dirty="0"/>
              <a:t>(Check top two concerns for your organization today)</a:t>
            </a:r>
          </a:p>
          <a:p>
            <a:pPr marL="457200" lvl="1" indent="0">
              <a:buNone/>
            </a:pPr>
            <a:endParaRPr lang="en-US" dirty="0"/>
          </a:p>
          <a:p>
            <a:pPr lvl="1">
              <a:buFont typeface="Wingdings" panose="05000000000000000000" pitchFamily="2" charset="2"/>
              <a:buChar char="q"/>
            </a:pPr>
            <a:r>
              <a:rPr lang="en-US" dirty="0"/>
              <a:t> Staffing concerns</a:t>
            </a:r>
          </a:p>
          <a:p>
            <a:pPr lvl="1">
              <a:buFont typeface="Wingdings" panose="05000000000000000000" pitchFamily="2" charset="2"/>
              <a:buChar char="q"/>
            </a:pPr>
            <a:r>
              <a:rPr lang="en-US" dirty="0"/>
              <a:t> Identification and Suicide screening </a:t>
            </a:r>
          </a:p>
          <a:p>
            <a:pPr lvl="1">
              <a:buFont typeface="Wingdings" panose="05000000000000000000" pitchFamily="2" charset="2"/>
              <a:buChar char="q"/>
            </a:pPr>
            <a:r>
              <a:rPr lang="en-US" dirty="0"/>
              <a:t> Engagement of clients</a:t>
            </a:r>
          </a:p>
          <a:p>
            <a:pPr lvl="1">
              <a:buFont typeface="Wingdings" panose="05000000000000000000" pitchFamily="2" charset="2"/>
              <a:buChar char="q"/>
            </a:pPr>
            <a:r>
              <a:rPr lang="en-US" dirty="0"/>
              <a:t> Collaborative safety planning</a:t>
            </a:r>
          </a:p>
          <a:p>
            <a:pPr lvl="1">
              <a:buFont typeface="Wingdings" panose="05000000000000000000" pitchFamily="2" charset="2"/>
              <a:buChar char="q"/>
            </a:pPr>
            <a:r>
              <a:rPr lang="en-US" dirty="0"/>
              <a:t> Utilization of caring contacts</a:t>
            </a:r>
          </a:p>
          <a:p>
            <a:pPr lvl="1">
              <a:buFont typeface="Wingdings" panose="05000000000000000000" pitchFamily="2" charset="2"/>
              <a:buChar char="q"/>
            </a:pPr>
            <a:r>
              <a:rPr lang="en-US" dirty="0"/>
              <a:t> Care transitions to or from another level of care</a:t>
            </a:r>
          </a:p>
          <a:p>
            <a:pPr lvl="1">
              <a:buFont typeface="Wingdings" panose="05000000000000000000" pitchFamily="2" charset="2"/>
              <a:buChar char="q"/>
            </a:pPr>
            <a:r>
              <a:rPr lang="en-US" dirty="0"/>
              <a:t> Care of staff </a:t>
            </a:r>
          </a:p>
          <a:p>
            <a:pPr lvl="1">
              <a:buFont typeface="Wingdings" panose="05000000000000000000" pitchFamily="2" charset="2"/>
              <a:buChar char="q"/>
            </a:pPr>
            <a:r>
              <a:rPr lang="en-US" dirty="0"/>
              <a:t> Other (write in the chat)</a:t>
            </a:r>
          </a:p>
        </p:txBody>
      </p:sp>
      <p:pic>
        <p:nvPicPr>
          <p:cNvPr id="5" name="Picture 4" descr="A picture containing drawing&#10;&#10;Description automatically generated">
            <a:extLst>
              <a:ext uri="{FF2B5EF4-FFF2-40B4-BE49-F238E27FC236}">
                <a16:creationId xmlns:a16="http://schemas.microsoft.com/office/drawing/2014/main" id="{8F4404A7-5464-46F7-BB3D-5BB0A3AF347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24792" y="5276335"/>
            <a:ext cx="1443472" cy="1443472"/>
          </a:xfrm>
          <a:prstGeom prst="rect">
            <a:avLst/>
          </a:prstGeom>
        </p:spPr>
      </p:pic>
      <p:sp>
        <p:nvSpPr>
          <p:cNvPr id="6" name="TextBox 5">
            <a:extLst>
              <a:ext uri="{FF2B5EF4-FFF2-40B4-BE49-F238E27FC236}">
                <a16:creationId xmlns:a16="http://schemas.microsoft.com/office/drawing/2014/main" id="{B3210A00-3EAD-42A5-A3CD-4AAF5788FBC1}"/>
              </a:ext>
            </a:extLst>
          </p:cNvPr>
          <p:cNvSpPr txBox="1"/>
          <p:nvPr/>
        </p:nvSpPr>
        <p:spPr>
          <a:xfrm>
            <a:off x="7681200" y="7054817"/>
            <a:ext cx="987064" cy="784830"/>
          </a:xfrm>
          <a:prstGeom prst="rect">
            <a:avLst/>
          </a:prstGeom>
          <a:noFill/>
        </p:spPr>
        <p:txBody>
          <a:bodyPr wrap="square" rtlCol="0">
            <a:spAutoFit/>
          </a:bodyPr>
          <a:lstStyle/>
          <a:p>
            <a:r>
              <a:rPr lang="en-US" sz="900" dirty="0">
                <a:hlinkClick r:id="rId3" tooltip="https://owl.excelsior.edu/educator-resources/owl-across-disciplines/owl-across-the-disciplines-grammar-and-usage/"/>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3299391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D80E417A-BA92-4758-8E17-932E0A9C291F}"/>
              </a:ext>
            </a:extLst>
          </p:cNvPr>
          <p:cNvSpPr>
            <a:spLocks noGrp="1"/>
          </p:cNvSpPr>
          <p:nvPr>
            <p:ph type="title"/>
          </p:nvPr>
        </p:nvSpPr>
        <p:spPr/>
        <p:txBody>
          <a:bodyPr>
            <a:normAutofit/>
          </a:bodyPr>
          <a:lstStyle/>
          <a:p>
            <a:pPr algn="ctr"/>
            <a:r>
              <a:rPr lang="en-US" altLang="en-US" sz="4400" dirty="0"/>
              <a:t>Colorado Update</a:t>
            </a:r>
          </a:p>
        </p:txBody>
      </p:sp>
      <p:sp>
        <p:nvSpPr>
          <p:cNvPr id="2" name="Content Placeholder 1">
            <a:extLst>
              <a:ext uri="{FF2B5EF4-FFF2-40B4-BE49-F238E27FC236}">
                <a16:creationId xmlns:a16="http://schemas.microsoft.com/office/drawing/2014/main" id="{B1AC8E2B-72ED-4082-90AB-B727464E3AF3}"/>
              </a:ext>
            </a:extLst>
          </p:cNvPr>
          <p:cNvSpPr>
            <a:spLocks noGrp="1"/>
          </p:cNvSpPr>
          <p:nvPr>
            <p:ph idx="1"/>
          </p:nvPr>
        </p:nvSpPr>
        <p:spPr/>
        <p:txBody>
          <a:bodyPr/>
          <a:lstStyle/>
          <a:p>
            <a:r>
              <a:rPr lang="en-US" dirty="0">
                <a:hlinkClick r:id="rId3"/>
              </a:rPr>
              <a:t>COVID19.COLORADO.GOV</a:t>
            </a:r>
            <a:r>
              <a:rPr lang="en-US" dirty="0"/>
              <a:t> for general state guidance and updates </a:t>
            </a:r>
          </a:p>
          <a:p>
            <a:pPr lvl="1"/>
            <a:r>
              <a:rPr lang="en-US" dirty="0">
                <a:solidFill>
                  <a:schemeClr val="tx1">
                    <a:lumMod val="75000"/>
                  </a:schemeClr>
                </a:solidFill>
              </a:rPr>
              <a:t>As of 3/24/20: 912 cases, 35 counties, 84 hospitalized 7,701 people tested, 7 outbreaks at residential and non-hospital health care facilities, 11 deaths</a:t>
            </a:r>
          </a:p>
          <a:p>
            <a:r>
              <a:rPr lang="en-US" dirty="0">
                <a:solidFill>
                  <a:schemeClr val="tx1">
                    <a:lumMod val="75000"/>
                  </a:schemeClr>
                </a:solidFill>
                <a:hlinkClick r:id="rId4"/>
              </a:rPr>
              <a:t>Telehealth guidance for Medicaid from HCPF</a:t>
            </a:r>
            <a:endParaRPr lang="en-US" dirty="0">
              <a:solidFill>
                <a:schemeClr val="tx1">
                  <a:lumMod val="75000"/>
                </a:schemeClr>
              </a:solidFill>
            </a:endParaRPr>
          </a:p>
          <a:p>
            <a:r>
              <a:rPr lang="en-US" dirty="0">
                <a:solidFill>
                  <a:schemeClr val="tx1">
                    <a:lumMod val="75000"/>
                  </a:schemeClr>
                </a:solidFill>
                <a:hlinkClick r:id="rId5"/>
              </a:rPr>
              <a:t>APA guidance on telehealth and HIPPA</a:t>
            </a:r>
            <a:endParaRPr lang="en-US" dirty="0">
              <a:solidFill>
                <a:schemeClr val="tx1">
                  <a:lumMod val="75000"/>
                </a:schemeClr>
              </a:solidFill>
            </a:endParaRPr>
          </a:p>
          <a:p>
            <a:r>
              <a:rPr lang="en-US" dirty="0">
                <a:solidFill>
                  <a:schemeClr val="tx1">
                    <a:lumMod val="75000"/>
                  </a:schemeClr>
                </a:solidFill>
                <a:hlinkClick r:id="rId6"/>
              </a:rPr>
              <a:t>Counseling on Access to Lethal Means (CALM) </a:t>
            </a:r>
            <a:r>
              <a:rPr lang="en-US" dirty="0">
                <a:solidFill>
                  <a:schemeClr val="tx1">
                    <a:lumMod val="75000"/>
                  </a:schemeClr>
                </a:solidFill>
              </a:rPr>
              <a:t>training </a:t>
            </a:r>
          </a:p>
          <a:p>
            <a:endParaRPr lang="en-US" dirty="0">
              <a:solidFill>
                <a:schemeClr val="tx1">
                  <a:lumMod val="75000"/>
                </a:schemeClr>
              </a:solidFill>
            </a:endParaRPr>
          </a:p>
          <a:p>
            <a:endParaRPr lang="en-US" dirty="0">
              <a:solidFill>
                <a:schemeClr val="tx1">
                  <a:lumMod val="75000"/>
                </a:schemeClr>
              </a:solidFill>
            </a:endParaRPr>
          </a:p>
          <a:p>
            <a:endParaRPr lang="en-US" dirty="0">
              <a:solidFill>
                <a:schemeClr val="tx1">
                  <a:lumMod val="75000"/>
                </a:schemeClr>
              </a:solidFill>
            </a:endParaRPr>
          </a:p>
          <a:p>
            <a:endParaRPr lang="en-US" dirty="0">
              <a:solidFill>
                <a:schemeClr val="tx1">
                  <a:lumMod val="75000"/>
                </a:schemeClr>
              </a:solidFill>
            </a:endParaRPr>
          </a:p>
          <a:p>
            <a:endParaRPr lang="en-US" dirty="0">
              <a:solidFill>
                <a:schemeClr val="tx1">
                  <a:lumMod val="75000"/>
                </a:schemeClr>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3218680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C5D2-A12A-43D8-999C-1B323A6B45BD}"/>
              </a:ext>
            </a:extLst>
          </p:cNvPr>
          <p:cNvSpPr>
            <a:spLocks noGrp="1"/>
          </p:cNvSpPr>
          <p:nvPr>
            <p:ph type="title"/>
          </p:nvPr>
        </p:nvSpPr>
        <p:spPr/>
        <p:txBody>
          <a:bodyPr>
            <a:normAutofit/>
          </a:bodyPr>
          <a:lstStyle/>
          <a:p>
            <a:pPr algn="ctr"/>
            <a:r>
              <a:rPr lang="en-US" sz="4800" dirty="0"/>
              <a:t>Care of Staff </a:t>
            </a:r>
          </a:p>
        </p:txBody>
      </p:sp>
      <p:sp>
        <p:nvSpPr>
          <p:cNvPr id="4" name="Content Placeholder 3">
            <a:extLst>
              <a:ext uri="{FF2B5EF4-FFF2-40B4-BE49-F238E27FC236}">
                <a16:creationId xmlns:a16="http://schemas.microsoft.com/office/drawing/2014/main" id="{F314F52D-8A80-491A-BD74-91435500004B}"/>
              </a:ext>
            </a:extLst>
          </p:cNvPr>
          <p:cNvSpPr>
            <a:spLocks noGrp="1"/>
          </p:cNvSpPr>
          <p:nvPr>
            <p:ph idx="1"/>
          </p:nvPr>
        </p:nvSpPr>
        <p:spPr/>
        <p:txBody>
          <a:bodyPr/>
          <a:lstStyle/>
          <a:p>
            <a:r>
              <a:rPr lang="en-US" dirty="0"/>
              <a:t> Identify current stressors and use team time to openly talk about them </a:t>
            </a:r>
          </a:p>
          <a:p>
            <a:pPr lvl="1"/>
            <a:r>
              <a:rPr lang="en-US" dirty="0"/>
              <a:t>Real people – real life stressors</a:t>
            </a:r>
          </a:p>
          <a:p>
            <a:endParaRPr lang="en-US" dirty="0"/>
          </a:p>
          <a:p>
            <a:r>
              <a:rPr lang="en-US" dirty="0"/>
              <a:t>Use chat to write in the real life stressors that we as mental health professionals are dealing with daily now</a:t>
            </a:r>
          </a:p>
          <a:p>
            <a:endParaRPr lang="en-US" dirty="0"/>
          </a:p>
          <a:p>
            <a:r>
              <a:rPr lang="en-US" dirty="0"/>
              <a:t>How do we as Zero Suicide leaders ensure that we are taking care of our own? </a:t>
            </a:r>
          </a:p>
          <a:p>
            <a:pPr lvl="1"/>
            <a:endParaRPr lang="en-US" dirty="0"/>
          </a:p>
        </p:txBody>
      </p:sp>
    </p:spTree>
    <p:extLst>
      <p:ext uri="{BB962C8B-B14F-4D97-AF65-F5344CB8AC3E}">
        <p14:creationId xmlns:p14="http://schemas.microsoft.com/office/powerpoint/2010/main" val="1654809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CCB6-73A5-40DD-A27A-0E7E312A886E}"/>
              </a:ext>
            </a:extLst>
          </p:cNvPr>
          <p:cNvSpPr>
            <a:spLocks noGrp="1"/>
          </p:cNvSpPr>
          <p:nvPr>
            <p:ph type="title"/>
          </p:nvPr>
        </p:nvSpPr>
        <p:spPr/>
        <p:txBody>
          <a:bodyPr>
            <a:normAutofit/>
          </a:bodyPr>
          <a:lstStyle/>
          <a:p>
            <a:pPr algn="ctr"/>
            <a:r>
              <a:rPr lang="en-US" sz="4000" dirty="0"/>
              <a:t>Identification and screening </a:t>
            </a:r>
          </a:p>
        </p:txBody>
      </p:sp>
      <p:sp>
        <p:nvSpPr>
          <p:cNvPr id="3" name="Content Placeholder 2">
            <a:extLst>
              <a:ext uri="{FF2B5EF4-FFF2-40B4-BE49-F238E27FC236}">
                <a16:creationId xmlns:a16="http://schemas.microsoft.com/office/drawing/2014/main" id="{DA7BFC43-3532-4429-BFCD-5963ECC6211B}"/>
              </a:ext>
            </a:extLst>
          </p:cNvPr>
          <p:cNvSpPr>
            <a:spLocks noGrp="1"/>
          </p:cNvSpPr>
          <p:nvPr>
            <p:ph idx="1"/>
          </p:nvPr>
        </p:nvSpPr>
        <p:spPr/>
        <p:txBody>
          <a:bodyPr/>
          <a:lstStyle/>
          <a:p>
            <a:pPr marL="0" indent="0">
              <a:buNone/>
            </a:pPr>
            <a:endParaRPr lang="en-US" dirty="0"/>
          </a:p>
          <a:p>
            <a:pPr marL="0" indent="0">
              <a:buNone/>
            </a:pPr>
            <a:r>
              <a:rPr lang="en-US" dirty="0">
                <a:solidFill>
                  <a:schemeClr val="tx1">
                    <a:lumMod val="50000"/>
                  </a:schemeClr>
                </a:solidFill>
              </a:rPr>
              <a:t>How do we ensure that all our clients are getting screening at each contact?</a:t>
            </a:r>
          </a:p>
          <a:p>
            <a:pPr marL="0" indent="0">
              <a:buNone/>
            </a:pPr>
            <a:endParaRPr lang="en-US" dirty="0">
              <a:solidFill>
                <a:schemeClr val="tx1">
                  <a:lumMod val="50000"/>
                </a:schemeClr>
              </a:solidFill>
            </a:endParaRPr>
          </a:p>
          <a:p>
            <a:pPr marL="0" indent="0">
              <a:buNone/>
            </a:pPr>
            <a:r>
              <a:rPr lang="en-US" dirty="0">
                <a:solidFill>
                  <a:schemeClr val="tx1">
                    <a:lumMod val="50000"/>
                  </a:schemeClr>
                </a:solidFill>
              </a:rPr>
              <a:t>What tools are we using and how are we documenting our screening and follow up assessments?</a:t>
            </a:r>
          </a:p>
          <a:p>
            <a:pPr marL="0" indent="0">
              <a:buNone/>
            </a:pPr>
            <a:endParaRPr lang="en-US" dirty="0">
              <a:solidFill>
                <a:schemeClr val="tx1">
                  <a:lumMod val="50000"/>
                </a:schemeClr>
              </a:solidFill>
            </a:endParaRPr>
          </a:p>
          <a:p>
            <a:pPr marL="0" indent="0">
              <a:buNone/>
            </a:pPr>
            <a:r>
              <a:rPr lang="en-US" dirty="0">
                <a:solidFill>
                  <a:schemeClr val="tx1">
                    <a:lumMod val="50000"/>
                  </a:schemeClr>
                </a:solidFill>
              </a:rPr>
              <a:t>Where and when are we screening?  </a:t>
            </a:r>
          </a:p>
          <a:p>
            <a:pPr marL="0" indent="0">
              <a:buNone/>
            </a:pPr>
            <a:r>
              <a:rPr lang="en-US" dirty="0">
                <a:solidFill>
                  <a:schemeClr val="tx1">
                    <a:lumMod val="50000"/>
                  </a:schemeClr>
                </a:solidFill>
              </a:rPr>
              <a:t> - special challenges?</a:t>
            </a:r>
          </a:p>
          <a:p>
            <a:pPr marL="0" indent="0">
              <a:buNone/>
            </a:pPr>
            <a:endParaRPr lang="en-US" dirty="0">
              <a:solidFill>
                <a:schemeClr val="tx1">
                  <a:lumMod val="50000"/>
                </a:schemeClr>
              </a:solidFill>
            </a:endParaRPr>
          </a:p>
        </p:txBody>
      </p:sp>
    </p:spTree>
    <p:extLst>
      <p:ext uri="{BB962C8B-B14F-4D97-AF65-F5344CB8AC3E}">
        <p14:creationId xmlns:p14="http://schemas.microsoft.com/office/powerpoint/2010/main" val="2519337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3">
            <a:extLst>
              <a:ext uri="{FF2B5EF4-FFF2-40B4-BE49-F238E27FC236}">
                <a16:creationId xmlns:a16="http://schemas.microsoft.com/office/drawing/2014/main" id="{A8A81BB0-2527-4B1B-A73E-6C89452A9D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485901"/>
            <a:ext cx="4321175" cy="499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itle 1">
            <a:extLst>
              <a:ext uri="{FF2B5EF4-FFF2-40B4-BE49-F238E27FC236}">
                <a16:creationId xmlns:a16="http://schemas.microsoft.com/office/drawing/2014/main" id="{91DCC90F-95BC-465A-A87A-A64D7E8B0E0A}"/>
              </a:ext>
            </a:extLst>
          </p:cNvPr>
          <p:cNvSpPr>
            <a:spLocks noGrp="1"/>
          </p:cNvSpPr>
          <p:nvPr>
            <p:ph type="title"/>
          </p:nvPr>
        </p:nvSpPr>
        <p:spPr>
          <a:xfrm>
            <a:off x="250825" y="138193"/>
            <a:ext cx="8642350" cy="1347708"/>
          </a:xfrm>
        </p:spPr>
        <p:txBody>
          <a:bodyPr/>
          <a:lstStyle/>
          <a:p>
            <a:r>
              <a:rPr lang="en-US" altLang="en-US" dirty="0"/>
              <a:t>Updates to ALL Collaborative safety plans</a:t>
            </a:r>
          </a:p>
        </p:txBody>
      </p:sp>
      <p:sp>
        <p:nvSpPr>
          <p:cNvPr id="4" name="Title 1">
            <a:extLst>
              <a:ext uri="{FF2B5EF4-FFF2-40B4-BE49-F238E27FC236}">
                <a16:creationId xmlns:a16="http://schemas.microsoft.com/office/drawing/2014/main" id="{C54286A9-FA04-4DA7-B44B-FF742625DA10}"/>
              </a:ext>
            </a:extLst>
          </p:cNvPr>
          <p:cNvSpPr>
            <a:spLocks noGrp="1"/>
          </p:cNvSpPr>
          <p:nvPr>
            <p:ph idx="1"/>
          </p:nvPr>
        </p:nvSpPr>
        <p:spPr>
          <a:xfrm>
            <a:off x="628650" y="1606378"/>
            <a:ext cx="7886700" cy="4570585"/>
          </a:xfrm>
        </p:spPr>
        <p:txBody>
          <a:bodyPr/>
          <a:lstStyle/>
          <a:p>
            <a:pPr marL="194310" indent="0" eaLnBrk="1" fontAlgn="auto" hangingPunct="1">
              <a:spcAft>
                <a:spcPts val="0"/>
              </a:spcAft>
              <a:buFont typeface="Arial" panose="020B0604020202020204" pitchFamily="34" charset="0"/>
              <a:buNone/>
              <a:defRPr/>
            </a:pPr>
            <a:r>
              <a:rPr lang="en-US" altLang="en-US" sz="2400" b="1" dirty="0">
                <a:solidFill>
                  <a:schemeClr val="tx1">
                    <a:lumMod val="50000"/>
                  </a:schemeClr>
                </a:solidFill>
              </a:rPr>
              <a:t>Stanley &amp; Brown Safety Planning Intervention </a:t>
            </a:r>
          </a:p>
          <a:p>
            <a:pPr marL="194310" indent="0" eaLnBrk="1" fontAlgn="auto" hangingPunct="1">
              <a:spcAft>
                <a:spcPts val="0"/>
              </a:spcAft>
              <a:buNone/>
              <a:defRPr/>
            </a:pPr>
            <a:endParaRPr lang="en-US" altLang="en-US" sz="2400" dirty="0">
              <a:solidFill>
                <a:srgbClr val="C00000"/>
              </a:solidFill>
            </a:endParaRPr>
          </a:p>
          <a:p>
            <a:pPr marL="194310" indent="0" eaLnBrk="1" fontAlgn="auto" hangingPunct="1">
              <a:spcAft>
                <a:spcPts val="0"/>
              </a:spcAft>
              <a:buNone/>
              <a:defRPr/>
            </a:pPr>
            <a:r>
              <a:rPr lang="en-US" altLang="en-US" sz="2400" dirty="0">
                <a:solidFill>
                  <a:srgbClr val="C00000"/>
                </a:solidFill>
              </a:rPr>
              <a:t>1.  Warning signs</a:t>
            </a:r>
          </a:p>
          <a:p>
            <a:pPr marL="194310" indent="0" eaLnBrk="1" fontAlgn="auto" hangingPunct="1">
              <a:spcAft>
                <a:spcPts val="0"/>
              </a:spcAft>
              <a:buNone/>
              <a:defRPr/>
            </a:pPr>
            <a:r>
              <a:rPr lang="en-US" altLang="en-US" sz="2400" dirty="0">
                <a:solidFill>
                  <a:srgbClr val="C00000"/>
                </a:solidFill>
              </a:rPr>
              <a:t>2.  Internal coping strategies</a:t>
            </a:r>
          </a:p>
          <a:p>
            <a:pPr marL="194310" indent="0" eaLnBrk="1" fontAlgn="auto" hangingPunct="1">
              <a:spcAft>
                <a:spcPts val="0"/>
              </a:spcAft>
              <a:buNone/>
              <a:defRPr/>
            </a:pPr>
            <a:r>
              <a:rPr lang="en-US" altLang="en-US" sz="2400" dirty="0">
                <a:solidFill>
                  <a:srgbClr val="C00000"/>
                </a:solidFill>
              </a:rPr>
              <a:t>3.  External distraction</a:t>
            </a:r>
          </a:p>
          <a:p>
            <a:pPr marL="194310" indent="0" eaLnBrk="1" fontAlgn="auto" hangingPunct="1">
              <a:spcAft>
                <a:spcPts val="0"/>
              </a:spcAft>
              <a:buNone/>
              <a:defRPr/>
            </a:pPr>
            <a:r>
              <a:rPr lang="en-US" altLang="en-US" dirty="0">
                <a:solidFill>
                  <a:srgbClr val="C00000"/>
                </a:solidFill>
              </a:rPr>
              <a:t>4.  Personal s</a:t>
            </a:r>
            <a:r>
              <a:rPr lang="en-US" altLang="en-US" sz="2400" dirty="0">
                <a:solidFill>
                  <a:srgbClr val="C00000"/>
                </a:solidFill>
              </a:rPr>
              <a:t>upport</a:t>
            </a:r>
          </a:p>
          <a:p>
            <a:pPr marL="194310" indent="0" eaLnBrk="1" fontAlgn="auto" hangingPunct="1">
              <a:spcAft>
                <a:spcPts val="0"/>
              </a:spcAft>
              <a:buNone/>
              <a:defRPr/>
            </a:pPr>
            <a:r>
              <a:rPr lang="en-US" altLang="en-US" sz="2400" dirty="0">
                <a:solidFill>
                  <a:srgbClr val="C00000"/>
                </a:solidFill>
              </a:rPr>
              <a:t>5.  Professional support</a:t>
            </a:r>
          </a:p>
          <a:p>
            <a:pPr marL="194310" indent="0" eaLnBrk="1" fontAlgn="auto" hangingPunct="1">
              <a:spcAft>
                <a:spcPts val="0"/>
              </a:spcAft>
              <a:buNone/>
              <a:defRPr/>
            </a:pPr>
            <a:r>
              <a:rPr lang="en-US" altLang="en-US" sz="2400" dirty="0">
                <a:solidFill>
                  <a:srgbClr val="C00000"/>
                </a:solidFill>
              </a:rPr>
              <a:t>6.  </a:t>
            </a:r>
            <a:r>
              <a:rPr lang="en-US" altLang="en-US" b="1" dirty="0">
                <a:solidFill>
                  <a:srgbClr val="C00000"/>
                </a:solidFill>
              </a:rPr>
              <a:t>Lethal means safety</a:t>
            </a:r>
            <a:endParaRPr lang="en-US" altLang="en-US" sz="2400" b="1" dirty="0">
              <a:solidFill>
                <a:srgbClr val="C00000"/>
              </a:solidFill>
            </a:endParaRPr>
          </a:p>
          <a:p>
            <a:pPr marL="0" indent="0" eaLnBrk="1" hangingPunct="1">
              <a:buFont typeface="Arial" panose="020B0604020202020204" pitchFamily="34" charset="0"/>
              <a:buNone/>
              <a:defRPr/>
            </a:pPr>
            <a:endParaRPr lang="en-US" altLang="en-US" sz="2400" dirty="0">
              <a:solidFill>
                <a:srgbClr val="F5A818"/>
              </a:solidFill>
            </a:endParaRPr>
          </a:p>
        </p:txBody>
      </p:sp>
    </p:spTree>
    <p:extLst>
      <p:ext uri="{BB962C8B-B14F-4D97-AF65-F5344CB8AC3E}">
        <p14:creationId xmlns:p14="http://schemas.microsoft.com/office/powerpoint/2010/main" val="3877326199"/>
      </p:ext>
    </p:extLst>
  </p:cSld>
  <p:clrMapOvr>
    <a:masterClrMapping/>
  </p:clrMapOvr>
</p:sld>
</file>

<file path=ppt/theme/theme1.xml><?xml version="1.0" encoding="utf-8"?>
<a:theme xmlns:a="http://schemas.openxmlformats.org/drawingml/2006/main" name="Office Theme">
  <a:themeElements>
    <a:clrScheme name="ZSI Theme">
      <a:dk1>
        <a:srgbClr val="4D505B"/>
      </a:dk1>
      <a:lt1>
        <a:srgbClr val="F5A818"/>
      </a:lt1>
      <a:dk2>
        <a:srgbClr val="1C628F"/>
      </a:dk2>
      <a:lt2>
        <a:srgbClr val="0E758B"/>
      </a:lt2>
      <a:accent1>
        <a:srgbClr val="BF434E"/>
      </a:accent1>
      <a:accent2>
        <a:srgbClr val="689D4F"/>
      </a:accent2>
      <a:accent3>
        <a:srgbClr val="5E5292"/>
      </a:accent3>
      <a:accent4>
        <a:srgbClr val="09A489"/>
      </a:accent4>
      <a:accent5>
        <a:srgbClr val="97A622"/>
      </a:accent5>
      <a:accent6>
        <a:srgbClr val="8B3E62"/>
      </a:accent6>
      <a:hlink>
        <a:srgbClr val="1C628F"/>
      </a:hlink>
      <a:folHlink>
        <a:srgbClr val="8B3E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F3E6FAA7DCF64A9B30B4BC1D9653AE" ma:contentTypeVersion="14" ma:contentTypeDescription="Create a new document." ma:contentTypeScope="" ma:versionID="dee236d5c6bab0302fd1f8be34ee7a30">
  <xsd:schema xmlns:xsd="http://www.w3.org/2001/XMLSchema" xmlns:xs="http://www.w3.org/2001/XMLSchema" xmlns:p="http://schemas.microsoft.com/office/2006/metadata/properties" xmlns:ns2="130d40dc-1e82-40ea-b850-26db855f383e" xmlns:ns3="a0209a5f-1493-49c2-b015-ec7606341885" targetNamespace="http://schemas.microsoft.com/office/2006/metadata/properties" ma:root="true" ma:fieldsID="eb0f2d19746c4fdd5c1a20a0dc1e4b8d" ns2:_="" ns3:_="">
    <xsd:import namespace="130d40dc-1e82-40ea-b850-26db855f383e"/>
    <xsd:import namespace="a0209a5f-1493-49c2-b015-ec760634188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d40dc-1e82-40ea-b850-26db855f383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209a5f-1493-49c2-b015-ec760634188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9CC555-45C4-4130-BC97-91E3C9BEF8A0}">
  <ds:schemaRefs>
    <ds:schemaRef ds:uri="http://schemas.microsoft.com/sharepoint/v3/contenttype/forms"/>
  </ds:schemaRefs>
</ds:datastoreItem>
</file>

<file path=customXml/itemProps2.xml><?xml version="1.0" encoding="utf-8"?>
<ds:datastoreItem xmlns:ds="http://schemas.openxmlformats.org/officeDocument/2006/customXml" ds:itemID="{133430E8-D85E-477B-A19E-21A2CEF37B8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0209a5f-1493-49c2-b015-ec7606341885"/>
    <ds:schemaRef ds:uri="http://purl.org/dc/terms/"/>
    <ds:schemaRef ds:uri="130d40dc-1e82-40ea-b850-26db855f383e"/>
    <ds:schemaRef ds:uri="http://www.w3.org/XML/1998/namespace"/>
    <ds:schemaRef ds:uri="http://purl.org/dc/dcmitype/"/>
  </ds:schemaRefs>
</ds:datastoreItem>
</file>

<file path=customXml/itemProps3.xml><?xml version="1.0" encoding="utf-8"?>
<ds:datastoreItem xmlns:ds="http://schemas.openxmlformats.org/officeDocument/2006/customXml" ds:itemID="{BBDF372E-DD66-47B4-AD58-A2F56C731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0d40dc-1e82-40ea-b850-26db855f383e"/>
    <ds:schemaRef ds:uri="a0209a5f-1493-49c2-b015-ec76063418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964</TotalTime>
  <Words>587</Words>
  <Application>Microsoft Office PowerPoint</Application>
  <PresentationFormat>On-screen Show (4:3)</PresentationFormat>
  <Paragraphs>107</Paragraphs>
  <Slides>14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Narrow</vt:lpstr>
      <vt:lpstr>Calibri</vt:lpstr>
      <vt:lpstr>Courier New</vt:lpstr>
      <vt:lpstr>Lato Light</vt:lpstr>
      <vt:lpstr>Wingdings</vt:lpstr>
      <vt:lpstr>Office Theme</vt:lpstr>
      <vt:lpstr>ZEROSuicide  Learning Collaborative </vt:lpstr>
      <vt:lpstr>Agenda</vt:lpstr>
      <vt:lpstr>Roll Call </vt:lpstr>
      <vt:lpstr>PowerPoint Presentation</vt:lpstr>
      <vt:lpstr>Polling Question #1</vt:lpstr>
      <vt:lpstr>Colorado Update</vt:lpstr>
      <vt:lpstr>Care of Staff </vt:lpstr>
      <vt:lpstr>Identification and screening </vt:lpstr>
      <vt:lpstr>Updates to ALL Collaborative safety plans</vt:lpstr>
      <vt:lpstr>Care Transitions </vt:lpstr>
      <vt:lpstr> Caring contacts – Why now?</vt:lpstr>
      <vt:lpstr>  Questions and Answers………….</vt:lpstr>
      <vt:lpstr>  Final updates from Michael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Sherman, Teresa</dc:creator>
  <cp:lastModifiedBy>Walton, Kim</cp:lastModifiedBy>
  <cp:revision>101</cp:revision>
  <dcterms:created xsi:type="dcterms:W3CDTF">2018-11-06T16:47:44Z</dcterms:created>
  <dcterms:modified xsi:type="dcterms:W3CDTF">2020-03-25T18:53:03Z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0x0101002BF3E6FAA7DCF64A9B30B4BC1D9653AE</vt:lpwstr>
  </property>
</Properties>
</file>