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4" r:id="rId2"/>
  </p:sldMasterIdLst>
  <p:notesMasterIdLst>
    <p:notesMasterId r:id="rId12"/>
  </p:notesMasterIdLst>
  <p:sldIdLst>
    <p:sldId id="305" r:id="rId3"/>
    <p:sldId id="309" r:id="rId4"/>
    <p:sldId id="443" r:id="rId5"/>
    <p:sldId id="450" r:id="rId6"/>
    <p:sldId id="452" r:id="rId7"/>
    <p:sldId id="453" r:id="rId8"/>
    <p:sldId id="454" r:id="rId9"/>
    <p:sldId id="441" r:id="rId10"/>
    <p:sldId id="440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0C"/>
    <a:srgbClr val="D9B20D"/>
    <a:srgbClr val="000066"/>
    <a:srgbClr val="000099"/>
    <a:srgbClr val="0033CC"/>
    <a:srgbClr val="DDDDDD"/>
    <a:srgbClr val="00953A"/>
    <a:srgbClr val="00CC66"/>
    <a:srgbClr val="5C6670"/>
    <a:srgbClr val="AA8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4" autoAdjust="0"/>
    <p:restoredTop sz="87326" autoAdjust="0"/>
  </p:normalViewPr>
  <p:slideViewPr>
    <p:cSldViewPr>
      <p:cViewPr varScale="1">
        <p:scale>
          <a:sx n="114" d="100"/>
          <a:sy n="114" d="100"/>
        </p:scale>
        <p:origin x="1160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295AE-FD36-4684-AB93-6DDD5A943002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E2D7A371-DBEB-49FA-ACFB-BCBA5816E867}">
      <dgm:prSet phldrT="[Text]" custT="1"/>
      <dgm:spPr/>
      <dgm:t>
        <a:bodyPr/>
        <a:lstStyle/>
        <a:p>
          <a:r>
            <a:rPr lang="en-US" sz="1600" b="1" dirty="0" smtClean="0"/>
            <a:t>Screening</a:t>
          </a:r>
          <a:endParaRPr lang="en-US" sz="1600" b="1" dirty="0"/>
        </a:p>
      </dgm:t>
    </dgm:pt>
    <dgm:pt modelId="{D45E8687-F99A-4BA4-BA43-5229BAA7BCF2}" type="parTrans" cxnId="{365AD642-C377-4FEE-991B-E12A3BA6F548}">
      <dgm:prSet/>
      <dgm:spPr/>
      <dgm:t>
        <a:bodyPr/>
        <a:lstStyle/>
        <a:p>
          <a:endParaRPr lang="en-US"/>
        </a:p>
      </dgm:t>
    </dgm:pt>
    <dgm:pt modelId="{FD628163-A8CB-460F-ABA9-C9ADAB72AB73}" type="sibTrans" cxnId="{365AD642-C377-4FEE-991B-E12A3BA6F548}">
      <dgm:prSet/>
      <dgm:spPr/>
      <dgm:t>
        <a:bodyPr/>
        <a:lstStyle/>
        <a:p>
          <a:endParaRPr lang="en-US"/>
        </a:p>
      </dgm:t>
    </dgm:pt>
    <dgm:pt modelId="{F18A04D6-32B4-4652-A5CC-1003AF6B6A29}">
      <dgm:prSet phldrT="[Text]" custT="1"/>
      <dgm:spPr/>
      <dgm:t>
        <a:bodyPr/>
        <a:lstStyle/>
        <a:p>
          <a:r>
            <a:rPr lang="en-US" sz="1600" b="1" dirty="0" smtClean="0"/>
            <a:t>Assessment</a:t>
          </a:r>
          <a:endParaRPr lang="en-US" sz="1600" b="1" dirty="0"/>
        </a:p>
      </dgm:t>
    </dgm:pt>
    <dgm:pt modelId="{DAFFEBE8-3BFA-482A-B9C1-40037EAA7D4E}" type="parTrans" cxnId="{8C70EA8B-B4BE-41D1-B85B-A95EFA310777}">
      <dgm:prSet/>
      <dgm:spPr/>
      <dgm:t>
        <a:bodyPr/>
        <a:lstStyle/>
        <a:p>
          <a:endParaRPr lang="en-US"/>
        </a:p>
      </dgm:t>
    </dgm:pt>
    <dgm:pt modelId="{091B00E7-F9DD-4308-B44A-7DFA3716ED56}" type="sibTrans" cxnId="{8C70EA8B-B4BE-41D1-B85B-A95EFA310777}">
      <dgm:prSet/>
      <dgm:spPr/>
      <dgm:t>
        <a:bodyPr/>
        <a:lstStyle/>
        <a:p>
          <a:endParaRPr lang="en-US"/>
        </a:p>
      </dgm:t>
    </dgm:pt>
    <dgm:pt modelId="{5534BAAE-F38C-4B70-81D3-30EDC31598C2}">
      <dgm:prSet phldrT="[Text]" custT="1"/>
      <dgm:spPr/>
      <dgm:t>
        <a:bodyPr/>
        <a:lstStyle/>
        <a:p>
          <a:r>
            <a:rPr lang="en-US" sz="1600" b="1" dirty="0" smtClean="0"/>
            <a:t>Safety Planning</a:t>
          </a:r>
          <a:endParaRPr lang="en-US" sz="1600" b="1" dirty="0"/>
        </a:p>
      </dgm:t>
    </dgm:pt>
    <dgm:pt modelId="{13781BE9-17A3-4E97-AF11-0881A10B2A3A}" type="parTrans" cxnId="{C5D4BD30-8004-4581-89C5-6E92DA2B0AEB}">
      <dgm:prSet/>
      <dgm:spPr/>
      <dgm:t>
        <a:bodyPr/>
        <a:lstStyle/>
        <a:p>
          <a:endParaRPr lang="en-US"/>
        </a:p>
      </dgm:t>
    </dgm:pt>
    <dgm:pt modelId="{7ECCC8F8-24F4-41CD-ACFB-C4B4AFA10C22}" type="sibTrans" cxnId="{C5D4BD30-8004-4581-89C5-6E92DA2B0AEB}">
      <dgm:prSet/>
      <dgm:spPr/>
      <dgm:t>
        <a:bodyPr/>
        <a:lstStyle/>
        <a:p>
          <a:endParaRPr lang="en-US"/>
        </a:p>
      </dgm:t>
    </dgm:pt>
    <dgm:pt modelId="{9CB54C3B-A6F3-4E6F-96E8-DFB377C0AC09}">
      <dgm:prSet phldrT="[Text]" custT="1"/>
      <dgm:spPr/>
      <dgm:t>
        <a:bodyPr/>
        <a:lstStyle/>
        <a:p>
          <a:r>
            <a:rPr lang="en-US" sz="1600" b="1" dirty="0" smtClean="0"/>
            <a:t>Treatment</a:t>
          </a:r>
          <a:endParaRPr lang="en-US" sz="1600" b="1" dirty="0"/>
        </a:p>
      </dgm:t>
    </dgm:pt>
    <dgm:pt modelId="{458ADC58-0DFC-449B-ACF2-D2DD2DA9F3AB}" type="parTrans" cxnId="{82DB6D4D-C455-45DF-B494-38E6D0E71319}">
      <dgm:prSet/>
      <dgm:spPr/>
      <dgm:t>
        <a:bodyPr/>
        <a:lstStyle/>
        <a:p>
          <a:endParaRPr lang="en-US"/>
        </a:p>
      </dgm:t>
    </dgm:pt>
    <dgm:pt modelId="{7E482501-F4D7-409D-81C7-614556A80D60}" type="sibTrans" cxnId="{82DB6D4D-C455-45DF-B494-38E6D0E71319}">
      <dgm:prSet/>
      <dgm:spPr/>
      <dgm:t>
        <a:bodyPr/>
        <a:lstStyle/>
        <a:p>
          <a:endParaRPr lang="en-US"/>
        </a:p>
      </dgm:t>
    </dgm:pt>
    <dgm:pt modelId="{0134C956-7EF8-45BB-82AE-C3758F87B150}">
      <dgm:prSet phldrT="[Text]" custT="1"/>
      <dgm:spPr/>
      <dgm:t>
        <a:bodyPr/>
        <a:lstStyle/>
        <a:p>
          <a:r>
            <a:rPr lang="en-US" sz="1600" b="1" dirty="0" smtClean="0"/>
            <a:t>Transitions and Follow-Up</a:t>
          </a:r>
          <a:endParaRPr lang="en-US" sz="1600" b="1" dirty="0"/>
        </a:p>
      </dgm:t>
    </dgm:pt>
    <dgm:pt modelId="{8E2BE0E4-3641-4300-BC96-54DDD1735950}" type="parTrans" cxnId="{0402259F-ECD2-493D-873D-1AE8358B3BDB}">
      <dgm:prSet/>
      <dgm:spPr/>
      <dgm:t>
        <a:bodyPr/>
        <a:lstStyle/>
        <a:p>
          <a:endParaRPr lang="en-US"/>
        </a:p>
      </dgm:t>
    </dgm:pt>
    <dgm:pt modelId="{57F4143D-C5AC-4D12-B3AA-61E9C7C99592}" type="sibTrans" cxnId="{0402259F-ECD2-493D-873D-1AE8358B3BDB}">
      <dgm:prSet/>
      <dgm:spPr/>
      <dgm:t>
        <a:bodyPr/>
        <a:lstStyle/>
        <a:p>
          <a:endParaRPr lang="en-US"/>
        </a:p>
      </dgm:t>
    </dgm:pt>
    <dgm:pt modelId="{29877BDB-AC1F-4307-8F22-AD79557D3A97}" type="pres">
      <dgm:prSet presAssocID="{71D295AE-FD36-4684-AB93-6DDD5A943002}" presName="CompostProcess" presStyleCnt="0">
        <dgm:presLayoutVars>
          <dgm:dir/>
          <dgm:resizeHandles val="exact"/>
        </dgm:presLayoutVars>
      </dgm:prSet>
      <dgm:spPr/>
    </dgm:pt>
    <dgm:pt modelId="{CF2917FA-A741-4444-B3AE-9ED882DDF698}" type="pres">
      <dgm:prSet presAssocID="{71D295AE-FD36-4684-AB93-6DDD5A943002}" presName="arrow" presStyleLbl="bgShp" presStyleIdx="0" presStyleCnt="1" custLinFactNeighborX="1409" custLinFactNeighborY="-3283"/>
      <dgm:spPr/>
    </dgm:pt>
    <dgm:pt modelId="{1B8EC017-949C-4896-BA72-024A8A782703}" type="pres">
      <dgm:prSet presAssocID="{71D295AE-FD36-4684-AB93-6DDD5A943002}" presName="linearProcess" presStyleCnt="0"/>
      <dgm:spPr/>
    </dgm:pt>
    <dgm:pt modelId="{270647B5-22CB-4CFA-A883-6A9A8A04AEF4}" type="pres">
      <dgm:prSet presAssocID="{E2D7A371-DBEB-49FA-ACFB-BCBA5816E86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99E92-344A-44C4-8A63-820655A25DF7}" type="pres">
      <dgm:prSet presAssocID="{FD628163-A8CB-460F-ABA9-C9ADAB72AB73}" presName="sibTrans" presStyleCnt="0"/>
      <dgm:spPr/>
    </dgm:pt>
    <dgm:pt modelId="{9A4F17AE-2C74-4C47-A737-4ACF6B3EEF71}" type="pres">
      <dgm:prSet presAssocID="{F18A04D6-32B4-4652-A5CC-1003AF6B6A29}" presName="textNode" presStyleLbl="node1" presStyleIdx="1" presStyleCnt="5" custLinFactNeighborX="-15638" custLinFactNeighborY="-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2EB7A-DD3B-4CC3-9E91-3C7815E6206C}" type="pres">
      <dgm:prSet presAssocID="{091B00E7-F9DD-4308-B44A-7DFA3716ED56}" presName="sibTrans" presStyleCnt="0"/>
      <dgm:spPr/>
    </dgm:pt>
    <dgm:pt modelId="{18D4E6EC-CABE-4485-A873-DE5FF3226A57}" type="pres">
      <dgm:prSet presAssocID="{5534BAAE-F38C-4B70-81D3-30EDC31598C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9127C-E9B3-4234-BC58-19AB81F2B97F}" type="pres">
      <dgm:prSet presAssocID="{7ECCC8F8-24F4-41CD-ACFB-C4B4AFA10C22}" presName="sibTrans" presStyleCnt="0"/>
      <dgm:spPr/>
    </dgm:pt>
    <dgm:pt modelId="{2167D193-86B5-4959-BD2E-59E53706D6EA}" type="pres">
      <dgm:prSet presAssocID="{9CB54C3B-A6F3-4E6F-96E8-DFB377C0AC0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D68CC-E894-4682-8DA8-895D8DB0DD92}" type="pres">
      <dgm:prSet presAssocID="{7E482501-F4D7-409D-81C7-614556A80D60}" presName="sibTrans" presStyleCnt="0"/>
      <dgm:spPr/>
    </dgm:pt>
    <dgm:pt modelId="{C6C49D5A-DB64-4021-B2B1-4D856AB07E8C}" type="pres">
      <dgm:prSet presAssocID="{0134C956-7EF8-45BB-82AE-C3758F87B15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E3AB3-A65E-4F6A-A624-324E58A6608D}" type="presOf" srcId="{9CB54C3B-A6F3-4E6F-96E8-DFB377C0AC09}" destId="{2167D193-86B5-4959-BD2E-59E53706D6EA}" srcOrd="0" destOrd="0" presId="urn:microsoft.com/office/officeart/2005/8/layout/hProcess9"/>
    <dgm:cxn modelId="{7B79A849-B1B8-4669-982B-156679FA944F}" type="presOf" srcId="{5534BAAE-F38C-4B70-81D3-30EDC31598C2}" destId="{18D4E6EC-CABE-4485-A873-DE5FF3226A57}" srcOrd="0" destOrd="0" presId="urn:microsoft.com/office/officeart/2005/8/layout/hProcess9"/>
    <dgm:cxn modelId="{C5D4BD30-8004-4581-89C5-6E92DA2B0AEB}" srcId="{71D295AE-FD36-4684-AB93-6DDD5A943002}" destId="{5534BAAE-F38C-4B70-81D3-30EDC31598C2}" srcOrd="2" destOrd="0" parTransId="{13781BE9-17A3-4E97-AF11-0881A10B2A3A}" sibTransId="{7ECCC8F8-24F4-41CD-ACFB-C4B4AFA10C22}"/>
    <dgm:cxn modelId="{0402259F-ECD2-493D-873D-1AE8358B3BDB}" srcId="{71D295AE-FD36-4684-AB93-6DDD5A943002}" destId="{0134C956-7EF8-45BB-82AE-C3758F87B150}" srcOrd="4" destOrd="0" parTransId="{8E2BE0E4-3641-4300-BC96-54DDD1735950}" sibTransId="{57F4143D-C5AC-4D12-B3AA-61E9C7C99592}"/>
    <dgm:cxn modelId="{A06E79CF-0C15-437B-937E-982E8E3D4F57}" type="presOf" srcId="{71D295AE-FD36-4684-AB93-6DDD5A943002}" destId="{29877BDB-AC1F-4307-8F22-AD79557D3A97}" srcOrd="0" destOrd="0" presId="urn:microsoft.com/office/officeart/2005/8/layout/hProcess9"/>
    <dgm:cxn modelId="{42D36E95-DFE6-46D3-ADF5-97890D0862E8}" type="presOf" srcId="{F18A04D6-32B4-4652-A5CC-1003AF6B6A29}" destId="{9A4F17AE-2C74-4C47-A737-4ACF6B3EEF71}" srcOrd="0" destOrd="0" presId="urn:microsoft.com/office/officeart/2005/8/layout/hProcess9"/>
    <dgm:cxn modelId="{8C70EA8B-B4BE-41D1-B85B-A95EFA310777}" srcId="{71D295AE-FD36-4684-AB93-6DDD5A943002}" destId="{F18A04D6-32B4-4652-A5CC-1003AF6B6A29}" srcOrd="1" destOrd="0" parTransId="{DAFFEBE8-3BFA-482A-B9C1-40037EAA7D4E}" sibTransId="{091B00E7-F9DD-4308-B44A-7DFA3716ED56}"/>
    <dgm:cxn modelId="{A451A569-B4E3-416E-8552-AE926E439A57}" type="presOf" srcId="{0134C956-7EF8-45BB-82AE-C3758F87B150}" destId="{C6C49D5A-DB64-4021-B2B1-4D856AB07E8C}" srcOrd="0" destOrd="0" presId="urn:microsoft.com/office/officeart/2005/8/layout/hProcess9"/>
    <dgm:cxn modelId="{73891EFD-5ECA-4053-8595-4A675634FB50}" type="presOf" srcId="{E2D7A371-DBEB-49FA-ACFB-BCBA5816E867}" destId="{270647B5-22CB-4CFA-A883-6A9A8A04AEF4}" srcOrd="0" destOrd="0" presId="urn:microsoft.com/office/officeart/2005/8/layout/hProcess9"/>
    <dgm:cxn modelId="{365AD642-C377-4FEE-991B-E12A3BA6F548}" srcId="{71D295AE-FD36-4684-AB93-6DDD5A943002}" destId="{E2D7A371-DBEB-49FA-ACFB-BCBA5816E867}" srcOrd="0" destOrd="0" parTransId="{D45E8687-F99A-4BA4-BA43-5229BAA7BCF2}" sibTransId="{FD628163-A8CB-460F-ABA9-C9ADAB72AB73}"/>
    <dgm:cxn modelId="{82DB6D4D-C455-45DF-B494-38E6D0E71319}" srcId="{71D295AE-FD36-4684-AB93-6DDD5A943002}" destId="{9CB54C3B-A6F3-4E6F-96E8-DFB377C0AC09}" srcOrd="3" destOrd="0" parTransId="{458ADC58-0DFC-449B-ACF2-D2DD2DA9F3AB}" sibTransId="{7E482501-F4D7-409D-81C7-614556A80D60}"/>
    <dgm:cxn modelId="{2E76EE42-1756-421C-AB18-42D94AF7E3EC}" type="presParOf" srcId="{29877BDB-AC1F-4307-8F22-AD79557D3A97}" destId="{CF2917FA-A741-4444-B3AE-9ED882DDF698}" srcOrd="0" destOrd="0" presId="urn:microsoft.com/office/officeart/2005/8/layout/hProcess9"/>
    <dgm:cxn modelId="{B74B7112-2CF8-4023-8938-C5FE28EF6F00}" type="presParOf" srcId="{29877BDB-AC1F-4307-8F22-AD79557D3A97}" destId="{1B8EC017-949C-4896-BA72-024A8A782703}" srcOrd="1" destOrd="0" presId="urn:microsoft.com/office/officeart/2005/8/layout/hProcess9"/>
    <dgm:cxn modelId="{CCC54240-340B-418A-A5C2-9A7737F3DFF0}" type="presParOf" srcId="{1B8EC017-949C-4896-BA72-024A8A782703}" destId="{270647B5-22CB-4CFA-A883-6A9A8A04AEF4}" srcOrd="0" destOrd="0" presId="urn:microsoft.com/office/officeart/2005/8/layout/hProcess9"/>
    <dgm:cxn modelId="{E132AAD7-8657-4B58-A7F3-135F226C74FA}" type="presParOf" srcId="{1B8EC017-949C-4896-BA72-024A8A782703}" destId="{7A499E92-344A-44C4-8A63-820655A25DF7}" srcOrd="1" destOrd="0" presId="urn:microsoft.com/office/officeart/2005/8/layout/hProcess9"/>
    <dgm:cxn modelId="{DC7B1416-1D6A-416F-BE3A-C7EC7A809796}" type="presParOf" srcId="{1B8EC017-949C-4896-BA72-024A8A782703}" destId="{9A4F17AE-2C74-4C47-A737-4ACF6B3EEF71}" srcOrd="2" destOrd="0" presId="urn:microsoft.com/office/officeart/2005/8/layout/hProcess9"/>
    <dgm:cxn modelId="{DF32D07A-2D62-40C0-AD1A-70291ED74C42}" type="presParOf" srcId="{1B8EC017-949C-4896-BA72-024A8A782703}" destId="{65A2EB7A-DD3B-4CC3-9E91-3C7815E6206C}" srcOrd="3" destOrd="0" presId="urn:microsoft.com/office/officeart/2005/8/layout/hProcess9"/>
    <dgm:cxn modelId="{930927F4-BEB3-4174-893F-20E013FC8954}" type="presParOf" srcId="{1B8EC017-949C-4896-BA72-024A8A782703}" destId="{18D4E6EC-CABE-4485-A873-DE5FF3226A57}" srcOrd="4" destOrd="0" presId="urn:microsoft.com/office/officeart/2005/8/layout/hProcess9"/>
    <dgm:cxn modelId="{3AB59C95-AC49-4305-B49D-B8B47830B806}" type="presParOf" srcId="{1B8EC017-949C-4896-BA72-024A8A782703}" destId="{7119127C-E9B3-4234-BC58-19AB81F2B97F}" srcOrd="5" destOrd="0" presId="urn:microsoft.com/office/officeart/2005/8/layout/hProcess9"/>
    <dgm:cxn modelId="{B997807E-927A-461C-9FB1-C01D7842AE5C}" type="presParOf" srcId="{1B8EC017-949C-4896-BA72-024A8A782703}" destId="{2167D193-86B5-4959-BD2E-59E53706D6EA}" srcOrd="6" destOrd="0" presId="urn:microsoft.com/office/officeart/2005/8/layout/hProcess9"/>
    <dgm:cxn modelId="{F03BB69F-B0A3-4E1F-8A91-F909FF7C5A0F}" type="presParOf" srcId="{1B8EC017-949C-4896-BA72-024A8A782703}" destId="{81BD68CC-E894-4682-8DA8-895D8DB0DD92}" srcOrd="7" destOrd="0" presId="urn:microsoft.com/office/officeart/2005/8/layout/hProcess9"/>
    <dgm:cxn modelId="{1D62A36A-A29D-40FA-8F8D-93F6745194F6}" type="presParOf" srcId="{1B8EC017-949C-4896-BA72-024A8A782703}" destId="{C6C49D5A-DB64-4021-B2B1-4D856AB07E8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917FA-A741-4444-B3AE-9ED882DDF698}">
      <dsp:nvSpPr>
        <dsp:cNvPr id="0" name=""/>
        <dsp:cNvSpPr/>
      </dsp:nvSpPr>
      <dsp:spPr>
        <a:xfrm>
          <a:off x="663810" y="0"/>
          <a:ext cx="6487259" cy="3566655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647B5-22CB-4CFA-A883-6A9A8A04AEF4}">
      <dsp:nvSpPr>
        <dsp:cNvPr id="0" name=""/>
        <dsp:cNvSpPr/>
      </dsp:nvSpPr>
      <dsp:spPr>
        <a:xfrm>
          <a:off x="2235" y="1069996"/>
          <a:ext cx="1346046" cy="1426662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Screening</a:t>
          </a:r>
          <a:endParaRPr lang="en-US" sz="1600" b="1" kern="1200" dirty="0"/>
        </a:p>
      </dsp:txBody>
      <dsp:txXfrm>
        <a:off x="67944" y="1135705"/>
        <a:ext cx="1214628" cy="1295244"/>
      </dsp:txXfrm>
    </dsp:sp>
    <dsp:sp modelId="{9A4F17AE-2C74-4C47-A737-4ACF6B3EEF71}">
      <dsp:nvSpPr>
        <dsp:cNvPr id="0" name=""/>
        <dsp:cNvSpPr/>
      </dsp:nvSpPr>
      <dsp:spPr>
        <a:xfrm>
          <a:off x="1537541" y="1066800"/>
          <a:ext cx="1346046" cy="1426662"/>
        </a:xfrm>
        <a:prstGeom prst="round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</a:t>
          </a:r>
          <a:endParaRPr lang="en-US" sz="1600" b="1" kern="1200" dirty="0"/>
        </a:p>
      </dsp:txBody>
      <dsp:txXfrm>
        <a:off x="1603250" y="1132509"/>
        <a:ext cx="1214628" cy="1295244"/>
      </dsp:txXfrm>
    </dsp:sp>
    <dsp:sp modelId="{18D4E6EC-CABE-4485-A873-DE5FF3226A57}">
      <dsp:nvSpPr>
        <dsp:cNvPr id="0" name=""/>
        <dsp:cNvSpPr/>
      </dsp:nvSpPr>
      <dsp:spPr>
        <a:xfrm>
          <a:off x="3143011" y="1069996"/>
          <a:ext cx="1346046" cy="1426662"/>
        </a:xfrm>
        <a:prstGeom prst="round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Safety Planning</a:t>
          </a:r>
          <a:endParaRPr lang="en-US" sz="1600" b="1" kern="1200" dirty="0"/>
        </a:p>
      </dsp:txBody>
      <dsp:txXfrm>
        <a:off x="3208720" y="1135705"/>
        <a:ext cx="1214628" cy="1295244"/>
      </dsp:txXfrm>
    </dsp:sp>
    <dsp:sp modelId="{2167D193-86B5-4959-BD2E-59E53706D6EA}">
      <dsp:nvSpPr>
        <dsp:cNvPr id="0" name=""/>
        <dsp:cNvSpPr/>
      </dsp:nvSpPr>
      <dsp:spPr>
        <a:xfrm>
          <a:off x="4713399" y="1069996"/>
          <a:ext cx="1346046" cy="1426662"/>
        </a:xfrm>
        <a:prstGeom prst="round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Treatment</a:t>
          </a:r>
          <a:endParaRPr lang="en-US" sz="1600" b="1" kern="1200" dirty="0"/>
        </a:p>
      </dsp:txBody>
      <dsp:txXfrm>
        <a:off x="4779108" y="1135705"/>
        <a:ext cx="1214628" cy="1295244"/>
      </dsp:txXfrm>
    </dsp:sp>
    <dsp:sp modelId="{C6C49D5A-DB64-4021-B2B1-4D856AB07E8C}">
      <dsp:nvSpPr>
        <dsp:cNvPr id="0" name=""/>
        <dsp:cNvSpPr/>
      </dsp:nvSpPr>
      <dsp:spPr>
        <a:xfrm>
          <a:off x="6283787" y="1069996"/>
          <a:ext cx="1346046" cy="1426662"/>
        </a:xfrm>
        <a:prstGeom prst="round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Transitions and Follow-Up</a:t>
          </a:r>
          <a:endParaRPr lang="en-US" sz="1600" b="1" kern="1200" dirty="0"/>
        </a:p>
      </dsp:txBody>
      <dsp:txXfrm>
        <a:off x="6349496" y="1135705"/>
        <a:ext cx="1214628" cy="12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1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D9D688B7-BD5D-49EE-884B-F9C1A0845E1E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486275"/>
            <a:ext cx="5364163" cy="4319588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57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875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465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0024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670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3305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68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241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D9D688B7-BD5D-49EE-884B-F9C1A0845E1E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486275"/>
            <a:ext cx="5364163" cy="4319588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322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A1D6-5B0E-4287-A9C4-B468025FC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5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581D-3973-4ACC-BB3C-3A4573603D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3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7E65-36C8-4CB6-B3AE-01D3D8B0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8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C15A-7F17-4107-A1C6-22BD371B55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94252B2-C3A9-44BB-BA1F-48D717B67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D4ED-B45F-4536-941A-CB33B38419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5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7A4E-92EF-4EE0-8A1E-311FE1A7A8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8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A4E0-B95B-4334-B5B1-1622D1CB54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3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C77F-23C7-445E-8BF1-20723B9A6C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33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BC83-1463-40D7-BAE5-700D5C6686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6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E499286-E5B0-430F-84F5-95E500E3A5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94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2-AC69-451E-BB7D-B2DC465BFF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4430-D1C1-4189-931E-C9D9C1388D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6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287-1F69-4BAE-940D-0437EC968B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57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3128-FEE3-46B9-B1F8-41101235AD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6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B500-EFE3-4BDC-9A08-F104198ED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4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C00C-8094-4410-A83C-72998D1B4B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EBD-7A0E-4976-8E52-33F94D9D5A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6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FF5B-A3B4-496B-9B49-07D460C9E9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9411-1031-44D1-9278-E2A4965000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4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50B-E8B6-4435-9122-D581C95E0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5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D9E-6B1C-453E-880F-37BDA28F4E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2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6D299C-9FA2-42FC-8171-D2DA33CF6E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charset="0"/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349E6-53EC-4B31-85D8-95B70B426B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1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6D299C-9FA2-42FC-8171-D2DA33CF6E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charset="0"/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349E6-53EC-4B31-85D8-95B70B426B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0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1" cy="2590800"/>
          </a:xfrm>
          <a:solidFill>
            <a:schemeClr val="tx2">
              <a:alpha val="74000"/>
            </a:schemeClr>
          </a:solidFill>
        </p:spPr>
        <p:txBody>
          <a:bodyPr anchor="t">
            <a:normAutofit fontScale="90000"/>
          </a:bodyPr>
          <a:lstStyle/>
          <a:p>
            <a:pPr marL="12065" marR="5080" algn="ctr">
              <a:lnSpc>
                <a:spcPct val="99700"/>
              </a:lnSpc>
            </a:pPr>
            <a:r>
              <a:rPr lang="en-US" sz="3600" b="1" dirty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>Zero Suicide Learning Collaborative</a:t>
            </a:r>
            <a:br>
              <a:rPr lang="en-US" sz="3600" b="1" dirty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</a:br>
            <a:r>
              <a:rPr lang="en-US" sz="2700" b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>December 17, 2020</a:t>
            </a:r>
            <a:r>
              <a:rPr lang="en-US" sz="3600" b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</a:br>
            <a:r>
              <a:rPr lang="en-US" sz="3200" b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</a:br>
            <a:r>
              <a:rPr lang="en-US" sz="3100" b="1" i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>Please type your name &amp; organization the Zoom chat to sign in!</a:t>
            </a:r>
            <a:r>
              <a:rPr lang="en-US" sz="3200" b="1" dirty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</a:br>
            <a:endParaRPr lang="en-US" sz="3200" b="1" dirty="0">
              <a:solidFill>
                <a:schemeClr val="bg1"/>
              </a:solidFill>
              <a:latin typeface="Museo Slab 500" panose="02000000000000000000" pitchFamily="50" charset="0"/>
              <a:cs typeface="Trebuchet MS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14400" y="525780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fontAlgn="base">
              <a:spcBef>
                <a:spcPct val="35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endParaRPr lang="en-US" sz="2400" b="1" dirty="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15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844" y="0"/>
            <a:ext cx="2452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317"/>
                    </a14:imgEffect>
                    <a14:imgEffect>
                      <a14:saturation sat="99000"/>
                    </a14:imgEffect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44" y="5505345"/>
            <a:ext cx="4786312" cy="8765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69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465496" y="1447800"/>
            <a:ext cx="7845834" cy="4467019"/>
          </a:xfrm>
          <a:solidFill>
            <a:schemeClr val="tx1">
              <a:lumMod val="65000"/>
              <a:lumOff val="35000"/>
              <a:alpha val="73000"/>
            </a:schemeClr>
          </a:solidFill>
        </p:spPr>
        <p:txBody>
          <a:bodyPr>
            <a:noAutofit/>
          </a:bodyPr>
          <a:lstStyle/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Community Check-In</a:t>
            </a:r>
          </a:p>
          <a:p>
            <a:pPr marL="5467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1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Roll call</a:t>
            </a:r>
          </a:p>
          <a:p>
            <a:pPr marL="5467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1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Holding space for sharing</a:t>
            </a:r>
          </a:p>
          <a:p>
            <a:pPr marL="895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5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Model Suicide Care Pathway: </a:t>
            </a:r>
            <a:r>
              <a:rPr lang="en-US" sz="25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Assessment</a:t>
            </a:r>
            <a:endParaRPr lang="en-US" sz="25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895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5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Planning for 2021</a:t>
            </a:r>
          </a:p>
          <a:p>
            <a:pPr marL="5467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1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What works / does not work with pathway project</a:t>
            </a:r>
          </a:p>
          <a:p>
            <a:pPr marL="5467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1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Signing up for future meetings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Looking Forward</a:t>
            </a:r>
            <a:endParaRPr lang="en-US" sz="2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2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2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2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1465" y="381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424630" y="304800"/>
            <a:ext cx="7886700" cy="715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pc="-25" dirty="0">
                <a:solidFill>
                  <a:schemeClr val="bg1"/>
                </a:solidFill>
                <a:latin typeface="Museo Slab 500" panose="02000000000000000000" pitchFamily="50" charset="0"/>
              </a:rPr>
              <a:t>Agenda</a:t>
            </a:r>
            <a:endParaRPr lang="en-US" sz="4400" b="1" dirty="0">
              <a:solidFill>
                <a:schemeClr val="bg1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455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74464" y="1524000"/>
            <a:ext cx="8225112" cy="4689474"/>
          </a:xfrm>
          <a:solidFill>
            <a:schemeClr val="tx1">
              <a:lumMod val="65000"/>
              <a:lumOff val="35000"/>
              <a:alpha val="75000"/>
            </a:schemeClr>
          </a:solidFill>
        </p:spPr>
        <p:txBody>
          <a:bodyPr numCol="1">
            <a:noAutofit/>
          </a:bodyPr>
          <a:lstStyle/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0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If you have not already, please use the chat function to sign with your name and organization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0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Roll call: favorite holiday comfort entertainment (movie, TV show, music, etc.)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0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Holding space:</a:t>
            </a:r>
          </a:p>
          <a:p>
            <a:pPr marL="6610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6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End of year reflections</a:t>
            </a:r>
          </a:p>
          <a:p>
            <a:pPr marL="6610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6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Equity and systems change</a:t>
            </a:r>
          </a:p>
          <a:p>
            <a:pPr marL="6610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6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Hopes and plans for 2021</a:t>
            </a:r>
          </a:p>
          <a:p>
            <a:pPr marL="6610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2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6610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6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6610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4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1465" y="381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424631" y="228602"/>
            <a:ext cx="7886700" cy="715963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-25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Community Check-In</a:t>
            </a:r>
            <a:endParaRPr lang="en-US" sz="4400" dirty="0">
              <a:solidFill>
                <a:schemeClr val="bg1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" y="6213475"/>
            <a:ext cx="2667000" cy="644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56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326327" y="2743201"/>
            <a:ext cx="8197225" cy="2667000"/>
          </a:xfrm>
        </p:spPr>
        <p:txBody>
          <a:bodyPr>
            <a:noAutofit/>
          </a:bodyPr>
          <a:lstStyle/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83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Suicide </a:t>
            </a:r>
            <a:r>
              <a:rPr lang="en-US" sz="3600" b="1" spc="-25" dirty="0">
                <a:solidFill>
                  <a:schemeClr val="accent5"/>
                </a:solidFill>
                <a:latin typeface="Museo Slab 500" panose="02000000000000000000" pitchFamily="50" charset="0"/>
              </a:rPr>
              <a:t>Care </a:t>
            </a:r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Pathway: Assessment</a:t>
            </a:r>
            <a:endParaRPr lang="en-US" sz="3600" b="1" spc="-25" dirty="0">
              <a:solidFill>
                <a:schemeClr val="accent5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69197525"/>
              </p:ext>
            </p:extLst>
          </p:nvPr>
        </p:nvGraphicFramePr>
        <p:xfrm>
          <a:off x="528768" y="2133600"/>
          <a:ext cx="7632070" cy="356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6939" y="1107300"/>
            <a:ext cx="8130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Screening: standardized tool for asking about suicide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latin typeface="Trebuchet MS" panose="020B0603020202020204" pitchFamily="34" charset="0"/>
              </a:rPr>
              <a:t>Assessment</a:t>
            </a:r>
            <a:r>
              <a:rPr lang="en-US" sz="2000" dirty="0" smtClean="0">
                <a:latin typeface="Trebuchet MS" panose="020B0603020202020204" pitchFamily="34" charset="0"/>
              </a:rPr>
              <a:t>: happens immediately after a positive screen, looks at safety issues, risk/protective factors, determines next steps</a:t>
            </a:r>
            <a:endParaRPr lang="en-US" sz="2000" u="sng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161" y="4479035"/>
            <a:ext cx="1375292" cy="2031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66308" y="4481253"/>
            <a:ext cx="2745309" cy="203554"/>
          </a:xfrm>
          <a:prstGeom prst="rect">
            <a:avLst/>
          </a:prstGeom>
          <a:solidFill>
            <a:srgbClr val="F89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ENGAGE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936132" y="4478640"/>
            <a:ext cx="1557476" cy="195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87650" y="4478640"/>
            <a:ext cx="1617581" cy="1957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>
            <a:off x="685800" y="4674409"/>
            <a:ext cx="7347360" cy="43904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70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47711" y="990600"/>
            <a:ext cx="8197225" cy="4800600"/>
          </a:xfrm>
        </p:spPr>
        <p:txBody>
          <a:bodyPr>
            <a:noAutofit/>
          </a:bodyPr>
          <a:lstStyle/>
          <a:p>
            <a:pPr marL="2413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Which assessment approach does your system use?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Ask Suicide Screening Questions (ASQ)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Collaborative Assessment and Management of Suicidality (CAMS)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Columbia Suicide Severity Rating Scale (CSSRS)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Patient Health Questionnaire (PHQ -#questions)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Suicide Assessment Five-step Evaluation and Triage (SAFE-T)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… Others?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Please feel free to speak up or use chat.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413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are your biggest challenges with assessment?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Staff feedback/training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Formulating level of risk (low, med., high)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Confidence in using a standard approach vs. intuition</a:t>
            </a:r>
          </a:p>
          <a:p>
            <a:pPr marL="355600" lvl="1" indent="0">
              <a:lnSpc>
                <a:spcPct val="100000"/>
              </a:lnSpc>
              <a:buNone/>
              <a:tabLst>
                <a:tab pos="204470" algn="l"/>
              </a:tabLst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83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Suicide </a:t>
            </a:r>
            <a:r>
              <a:rPr lang="en-US" sz="3600" b="1" spc="-25" dirty="0">
                <a:solidFill>
                  <a:schemeClr val="accent5"/>
                </a:solidFill>
                <a:latin typeface="Museo Slab 500" panose="02000000000000000000" pitchFamily="50" charset="0"/>
              </a:rPr>
              <a:t>Care </a:t>
            </a:r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Pathway: Assessment</a:t>
            </a:r>
            <a:endParaRPr lang="en-US" sz="3600" b="1" spc="-25" dirty="0">
              <a:solidFill>
                <a:schemeClr val="accent5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342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477655" y="1333071"/>
            <a:ext cx="8197225" cy="3810001"/>
          </a:xfrm>
        </p:spPr>
        <p:txBody>
          <a:bodyPr>
            <a:noAutofit/>
          </a:bodyPr>
          <a:lstStyle/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83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Suicide </a:t>
            </a:r>
            <a:r>
              <a:rPr lang="en-US" sz="3600" b="1" spc="-25" dirty="0">
                <a:solidFill>
                  <a:schemeClr val="accent5"/>
                </a:solidFill>
                <a:latin typeface="Museo Slab 500" panose="02000000000000000000" pitchFamily="50" charset="0"/>
              </a:rPr>
              <a:t>Care </a:t>
            </a:r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Pathway: Assessment</a:t>
            </a:r>
            <a:endParaRPr lang="en-US" sz="3600" b="1" spc="-25" dirty="0">
              <a:solidFill>
                <a:schemeClr val="accent5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711" y="1326922"/>
            <a:ext cx="2681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rebuchet MS" panose="020B0603020202020204" pitchFamily="34" charset="0"/>
              </a:rPr>
              <a:t>Zero Suicide Institute:</a:t>
            </a:r>
            <a:endParaRPr lang="en-US" u="sng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Risk formulation helps clinicians identify and arrange data to make and document informed decisions. Addresses-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Clinician “judgment calls”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Unpredictable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Contradictory information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650" y="942530"/>
            <a:ext cx="5379333" cy="5445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753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47711" y="990600"/>
            <a:ext cx="8197225" cy="4800600"/>
          </a:xfrm>
        </p:spPr>
        <p:txBody>
          <a:bodyPr>
            <a:noAutofit/>
          </a:bodyPr>
          <a:lstStyle/>
          <a:p>
            <a:pPr marL="2413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Discussion questions: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is missing from the risk formulation approach?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does your system do well in terms of assessment? Not so well?</a:t>
            </a: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Are there any re-frames of assessment that might be helpful? </a:t>
            </a:r>
          </a:p>
          <a:p>
            <a:pPr marL="1155700" lvl="2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Risk to safety, assessment to conversation/connection/understanding</a:t>
            </a:r>
          </a:p>
          <a:p>
            <a:pPr marL="355600" lvl="1" indent="0">
              <a:lnSpc>
                <a:spcPct val="100000"/>
              </a:lnSpc>
              <a:buNone/>
              <a:tabLst>
                <a:tab pos="204470" algn="l"/>
              </a:tabLst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83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Suicide </a:t>
            </a:r>
            <a:r>
              <a:rPr lang="en-US" sz="3600" b="1" spc="-25" dirty="0">
                <a:solidFill>
                  <a:schemeClr val="accent5"/>
                </a:solidFill>
                <a:latin typeface="Museo Slab 500" panose="02000000000000000000" pitchFamily="50" charset="0"/>
              </a:rPr>
              <a:t>Care </a:t>
            </a:r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Pathway: Assessment</a:t>
            </a:r>
            <a:endParaRPr lang="en-US" sz="3600" b="1" spc="-25" dirty="0">
              <a:solidFill>
                <a:schemeClr val="accent5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922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83303" y="1066800"/>
            <a:ext cx="8197225" cy="5010560"/>
          </a:xfrm>
        </p:spPr>
        <p:txBody>
          <a:bodyPr>
            <a:noAutofit/>
          </a:bodyPr>
          <a:lstStyle/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>
              <a:latin typeface="Trebuchet MS" panose="020B0603020202020204" pitchFamily="34" charset="0"/>
            </a:endParaRP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Planning for 2021 Monthly Discussions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40189"/>
              </p:ext>
            </p:extLst>
          </p:nvPr>
        </p:nvGraphicFramePr>
        <p:xfrm>
          <a:off x="457200" y="1143000"/>
          <a:ext cx="7772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14736175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3352303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3072639"/>
                    </a:ext>
                  </a:extLst>
                </a:gridCol>
              </a:tblGrid>
              <a:tr h="3209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2021 Date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Topic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Presenter(s)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279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January 28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Treat: Using</a:t>
                      </a:r>
                      <a:r>
                        <a:rPr lang="en-US" sz="1600" baseline="0" dirty="0" smtClean="0">
                          <a:latin typeface="Trebuchet MS" panose="020B0603020202020204" pitchFamily="34" charset="0"/>
                        </a:rPr>
                        <a:t> a team approach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Jefferson Center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898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February 25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Engage: Safety planning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600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March 25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Engage: Care</a:t>
                      </a:r>
                      <a:r>
                        <a:rPr lang="en-US" sz="1600" baseline="0" dirty="0" smtClean="0">
                          <a:latin typeface="Trebuchet MS" panose="020B0603020202020204" pitchFamily="34" charset="0"/>
                        </a:rPr>
                        <a:t> management plans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8665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April 22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2898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May 27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Review</a:t>
                      </a:r>
                      <a:r>
                        <a:rPr lang="en-US" sz="1600" baseline="0" dirty="0" smtClean="0">
                          <a:latin typeface="Trebuchet MS" panose="020B0603020202020204" pitchFamily="34" charset="0"/>
                        </a:rPr>
                        <a:t>ing elements of the pathway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4561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June 24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Finalizing</a:t>
                      </a:r>
                      <a:r>
                        <a:rPr lang="en-US" sz="1600" baseline="0" dirty="0" smtClean="0">
                          <a:latin typeface="Trebuchet MS" panose="020B0603020202020204" pitchFamily="34" charset="0"/>
                        </a:rPr>
                        <a:t> group recommendations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257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July 22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--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5643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August 26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3018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September 23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274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October 28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6991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November 18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615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December 16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4785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40083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5867401" cy="3276600"/>
          </a:xfrm>
          <a:solidFill>
            <a:schemeClr val="tx1">
              <a:lumMod val="65000"/>
              <a:lumOff val="35000"/>
              <a:alpha val="3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Thank you!</a:t>
            </a:r>
            <a:r>
              <a:rPr lang="en-US" sz="36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Next </a:t>
            </a:r>
            <a:r>
              <a:rPr lang="en-US" sz="3200" dirty="0">
                <a:solidFill>
                  <a:schemeClr val="bg1"/>
                </a:solidFill>
                <a:latin typeface="Museo Slab 500" panose="02000000000000000000" pitchFamily="50" charset="0"/>
              </a:rPr>
              <a:t>Meeting: </a:t>
            </a:r>
            <a: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January 28, 2021! </a:t>
            </a:r>
            <a:r>
              <a:rPr lang="en-US" sz="3200" dirty="0">
                <a:solidFill>
                  <a:schemeClr val="bg1"/>
                </a:solidFill>
                <a:latin typeface="Museo Slab 500" panose="02000000000000000000" pitchFamily="50" charset="0"/>
              </a:rPr>
              <a:t>10 – 11 am</a:t>
            </a:r>
            <a:br>
              <a:rPr lang="en-US" sz="3200" dirty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Email </a:t>
            </a:r>
            <a:r>
              <a:rPr lang="en-US" sz="2000" dirty="0">
                <a:solidFill>
                  <a:schemeClr val="bg1"/>
                </a:solidFill>
                <a:latin typeface="Museo Slab 500" panose="02000000000000000000" pitchFamily="50" charset="0"/>
              </a:rPr>
              <a:t>any topic suggestions, questions, needs, to</a:t>
            </a:r>
            <a:br>
              <a:rPr lang="en-US" sz="2000" dirty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2000" dirty="0">
                <a:solidFill>
                  <a:schemeClr val="bg1"/>
                </a:solidFill>
                <a:latin typeface="Museo Slab 500" panose="02000000000000000000" pitchFamily="50" charset="0"/>
              </a:rPr>
              <a:t>Michael.Lott-Manier@state.co.us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14400" y="525780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fontAlgn="base">
              <a:spcBef>
                <a:spcPct val="35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endParaRPr lang="en-US" sz="2400" b="1" dirty="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15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844" y="0"/>
            <a:ext cx="2452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317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" y="5841444"/>
            <a:ext cx="4998244" cy="91532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691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8428</TotalTime>
  <Words>557</Words>
  <Application>Microsoft Office PowerPoint</Application>
  <PresentationFormat>On-screen Show (4:3)</PresentationFormat>
  <Paragraphs>122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Museo Slab 500</vt:lpstr>
      <vt:lpstr>Tahoma</vt:lpstr>
      <vt:lpstr>Times New Roman</vt:lpstr>
      <vt:lpstr>Trebuchet MS</vt:lpstr>
      <vt:lpstr>Wingdings</vt:lpstr>
      <vt:lpstr>1_Office Theme</vt:lpstr>
      <vt:lpstr>Office Theme</vt:lpstr>
      <vt:lpstr>Zero Suicide Learning Collaborative December 17, 2020  Please type your name &amp; organization the Zoom chat to sign in!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Next Meeting:  January 28, 2021! 10 – 11 am  Email any topic suggestions, questions, needs, to Michael.Lott-Manier@state.co.us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Foster, David</dc:creator>
  <cp:lastModifiedBy>Lott-Manier, Michael</cp:lastModifiedBy>
  <cp:revision>348</cp:revision>
  <dcterms:created xsi:type="dcterms:W3CDTF">2017-08-31T14:22:44Z</dcterms:created>
  <dcterms:modified xsi:type="dcterms:W3CDTF">2020-12-17T16:54:35Z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2017-08-30T00:00:00Z</vt:filetime>
  </property>
  <property fmtid="{D5CDD505-2E9C-101B-9397-08002B2CF9AE}" pid="3" name="LastSaved">
    <vt:filetime>2017-08-31T00:00:00Z</vt:filetime>
  </property>
</Properties>
</file>